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6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7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72" r:id="rId3"/>
    <p:sldMasterId id="2147483677" r:id="rId4"/>
    <p:sldMasterId id="2147483680" r:id="rId5"/>
    <p:sldMasterId id="2147483695" r:id="rId6"/>
    <p:sldMasterId id="2147483708" r:id="rId7"/>
    <p:sldMasterId id="2147483717" r:id="rId8"/>
  </p:sldMasterIdLst>
  <p:notesMasterIdLst>
    <p:notesMasterId r:id="rId36"/>
  </p:notesMasterIdLst>
  <p:handoutMasterIdLst>
    <p:handoutMasterId r:id="rId37"/>
  </p:handoutMasterIdLst>
  <p:sldIdLst>
    <p:sldId id="4774" r:id="rId9"/>
    <p:sldId id="2087" r:id="rId10"/>
    <p:sldId id="3879" r:id="rId11"/>
    <p:sldId id="2038" r:id="rId12"/>
    <p:sldId id="2039" r:id="rId13"/>
    <p:sldId id="2041" r:id="rId14"/>
    <p:sldId id="3792" r:id="rId15"/>
    <p:sldId id="3880" r:id="rId16"/>
    <p:sldId id="3878" r:id="rId17"/>
    <p:sldId id="2046" r:id="rId18"/>
    <p:sldId id="2047" r:id="rId19"/>
    <p:sldId id="2048" r:id="rId20"/>
    <p:sldId id="2049" r:id="rId21"/>
    <p:sldId id="2050" r:id="rId22"/>
    <p:sldId id="2051" r:id="rId23"/>
    <p:sldId id="2052" r:id="rId24"/>
    <p:sldId id="2053" r:id="rId25"/>
    <p:sldId id="2054" r:id="rId26"/>
    <p:sldId id="2055" r:id="rId27"/>
    <p:sldId id="2056" r:id="rId28"/>
    <p:sldId id="2057" r:id="rId29"/>
    <p:sldId id="3785" r:id="rId30"/>
    <p:sldId id="4914" r:id="rId31"/>
    <p:sldId id="4915" r:id="rId32"/>
    <p:sldId id="4916" r:id="rId33"/>
    <p:sldId id="4913" r:id="rId34"/>
    <p:sldId id="1927" r:id="rId35"/>
  </p:sldIdLst>
  <p:sldSz cx="12192000" cy="6858000"/>
  <p:notesSz cx="6858000" cy="9144000"/>
  <p:embeddedFontLst>
    <p:embeddedFont>
      <p:font typeface="义启小楷书" panose="02010600030101010101" charset="-128"/>
      <p:regular r:id="rId38"/>
    </p:embeddedFont>
    <p:embeddedFont>
      <p:font typeface="Agency FB" panose="020B0503020202020204" pitchFamily="34" charset="0"/>
      <p:regular r:id="rId39"/>
      <p:bold r:id="rId40"/>
    </p:embeddedFont>
    <p:embeddedFont>
      <p:font typeface="Algerian" panose="04020705040A02060702" pitchFamily="82" charset="0"/>
      <p:regular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onsolas" panose="020B0609020204030204" pitchFamily="49" charset="0"/>
      <p:regular r:id="rId46"/>
      <p:bold r:id="rId47"/>
      <p:italic r:id="rId48"/>
      <p:boldItalic r:id="rId49"/>
    </p:embeddedFont>
    <p:embeddedFont>
      <p:font typeface="Microsoft Yahei" panose="020B0503020204020204" pitchFamily="34" charset="-122"/>
      <p:regular r:id="rId50"/>
      <p:bold r:id="rId51"/>
    </p:embeddedFont>
    <p:embeddedFont>
      <p:font typeface="Segoe UI" panose="020B0502040204020203" pitchFamily="34" charset="0"/>
      <p:regular r:id="rId52"/>
      <p:bold r:id="rId53"/>
      <p:italic r:id="rId54"/>
      <p:boldItalic r:id="rId55"/>
    </p:embeddedFont>
    <p:embeddedFont>
      <p:font typeface="等线" panose="02010600030101010101" pitchFamily="2" charset="-122"/>
      <p:regular r:id="rId56"/>
      <p:bold r:id="rId57"/>
    </p:embeddedFont>
    <p:embeddedFont>
      <p:font typeface="黑体" panose="02010609060101010101" pitchFamily="49" charset="-122"/>
      <p:regular r:id="rId58"/>
    </p:embeddedFont>
    <p:embeddedFont>
      <p:font typeface="华文行楷" panose="02010800040101010101" pitchFamily="2" charset="-122"/>
      <p:regular r:id="rId59"/>
    </p:embeddedFont>
    <p:embeddedFont>
      <p:font typeface="华文楷体" panose="02010600040101010101" pitchFamily="2" charset="-122"/>
      <p:regular r:id="rId60"/>
    </p:embeddedFont>
    <p:embeddedFont>
      <p:font typeface="华文新魏" panose="02010800040101010101" pitchFamily="2" charset="-122"/>
      <p:regular r:id="rId61"/>
    </p:embeddedFont>
    <p:embeddedFont>
      <p:font typeface="微软雅黑" panose="020B0503020204020204" pitchFamily="34" charset="-122"/>
      <p:regular r:id="rId62"/>
      <p:bold r:id="rId6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5E0B4"/>
    <a:srgbClr val="BDD7EE"/>
    <a:srgbClr val="59B2FF"/>
    <a:srgbClr val="5B9BD5"/>
    <a:srgbClr val="ED7D31"/>
    <a:srgbClr val="FFC100"/>
    <a:srgbClr val="6EFDF6"/>
    <a:srgbClr val="FFC000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588" autoAdjust="0"/>
    <p:restoredTop sz="82139" autoAdjust="0"/>
  </p:normalViewPr>
  <p:slideViewPr>
    <p:cSldViewPr snapToGrid="0">
      <p:cViewPr varScale="1">
        <p:scale>
          <a:sx n="93" d="100"/>
          <a:sy n="93" d="100"/>
        </p:scale>
        <p:origin x="47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980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font" Target="fonts/font2.fntdata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63" Type="http://schemas.openxmlformats.org/officeDocument/2006/relationships/font" Target="fonts/font26.fntdata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font" Target="fonts/font21.fntdata"/><Relationship Id="rId66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61" Type="http://schemas.openxmlformats.org/officeDocument/2006/relationships/font" Target="fonts/font24.fntdata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font" Target="fonts/font23.fntdata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64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font" Target="fonts/font14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font" Target="fonts/font22.fntdata"/><Relationship Id="rId67" Type="http://schemas.openxmlformats.org/officeDocument/2006/relationships/tableStyles" Target="tableStyles.xml"/><Relationship Id="rId20" Type="http://schemas.openxmlformats.org/officeDocument/2006/relationships/slide" Target="slides/slide12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openxmlformats.org/officeDocument/2006/relationships/font" Target="fonts/font25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A9D10-00A1-4316-9DBF-1CFF2F39C327}" type="datetimeFigureOut">
              <a:rPr lang="zh-CN" altLang="en-US" smtClean="0"/>
              <a:t>2021/3/1 Monday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21E0D4-31D8-4080-A573-64BBB9E87E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5649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7FD3C-5E99-4122-A1EC-C8FBF6B0781B}" type="datetimeFigureOut">
              <a:rPr lang="zh-CN" altLang="en-US" smtClean="0"/>
              <a:t>2021/3/1 Monday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CE584D-DA30-42E6-B6AB-C9D2BEA4D8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4642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Linux" TargetMode="External"/><Relationship Id="rId7" Type="http://schemas.openxmlformats.org/officeDocument/2006/relationships/hyperlink" Target="https://baike.baidu.com/item/API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6%93%8D%E4%BD%9C%E7%B3%BB%E7%BB%9F" TargetMode="External"/><Relationship Id="rId5" Type="http://schemas.openxmlformats.org/officeDocument/2006/relationships/hyperlink" Target="https://baike.baidu.com/item/UNIX" TargetMode="External"/><Relationship Id="rId4" Type="http://schemas.openxmlformats.org/officeDocument/2006/relationships/hyperlink" Target="https://baike.baidu.com/item/IEEE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376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293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dirty="0"/>
          </a:p>
        </p:txBody>
      </p:sp>
      <p:sp>
        <p:nvSpPr>
          <p:cNvPr id="25293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23D686-21A6-406E-AA3B-C47E57BAF1F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华文细黑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华文细黑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1257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multics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（英文全称：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MULTiplexed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Information and Computing System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），级有影响力的操作系统（分时操作系统），分时操作，私有文件，用户密码。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Honeywell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霍尼韦尔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Frederick P. Brooks, Jr </a:t>
            </a:r>
            <a:r>
              <a:rPr lang="zh-CN" altLang="en-US" dirty="0">
                <a:solidFill>
                  <a:srgbClr val="FFFFFF"/>
                </a:solidFill>
                <a:latin typeface="Agency FB" panose="020B0503020202020204" pitchFamily="34" charset="0"/>
                <a:ea typeface="华文细黑" pitchFamily="2" charset="-122"/>
              </a:rPr>
              <a:t>布鲁克斯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北卡罗来纳大学计算机科学系  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人月神话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，因对计算机体系结构、操作系统和软件工程作出了里程碑式的贡献而获得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 M.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图灵奖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>
                <a:ea typeface="宋体" panose="02010600030101010101" pitchFamily="2" charset="-122"/>
              </a:rPr>
              <a:t>Fernado</a:t>
            </a:r>
            <a:r>
              <a:rPr lang="en-US" altLang="zh-CN" dirty="0">
                <a:ea typeface="宋体" panose="02010600030101010101" pitchFamily="2" charset="-122"/>
              </a:rPr>
              <a:t> Jose </a:t>
            </a:r>
            <a:r>
              <a:rPr lang="en-US" altLang="zh-CN" dirty="0" err="1">
                <a:ea typeface="宋体" panose="02010600030101010101" pitchFamily="2" charset="-122"/>
              </a:rPr>
              <a:t>Corbató</a:t>
            </a:r>
            <a:r>
              <a:rPr lang="en-US" altLang="zh-CN" dirty="0">
                <a:ea typeface="宋体" panose="02010600030101010101" pitchFamily="2" charset="-122"/>
              </a:rPr>
              <a:t>  </a:t>
            </a:r>
            <a:r>
              <a:rPr lang="zh-CN" altLang="en-US" dirty="0">
                <a:ea typeface="宋体" panose="02010600030101010101" pitchFamily="2" charset="-122"/>
              </a:rPr>
              <a:t>简称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en-US" altLang="zh-CN" dirty="0"/>
              <a:t>Corby”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麻省理工学院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Corby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因其在通用、大规模、分时和资源共享计算机系统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——CTSS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的开创性工作被授予“图灵奖”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Institute of Electrical and Electronics Engineers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）电气和电子工程师协会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ACM (Association for Computing Machinery 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国际计算机学会。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4701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林纳斯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本纳第克特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托瓦兹（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Linus Benedict Torvalds, 1969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之父，著名的电脑程序员。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Linux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内核的发明人及该计划的合作者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可移植操作系统接口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（英语：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Portable Operating System Interface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，缩写为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）是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IEEE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为要在各种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UNIX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操作系统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上运行软件，而定义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API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的一系列互相关联的标准的总称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2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1FCF2B-3355-4C45-B3BB-8BB9BF315A1E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dirty="0"/>
              <a:t>GNU</a:t>
            </a:r>
            <a:r>
              <a:rPr lang="zh-CN" altLang="en-US" dirty="0"/>
              <a:t>是“</a:t>
            </a:r>
            <a:r>
              <a:rPr lang="en-US" altLang="zh-CN" dirty="0"/>
              <a:t>GNU is Not Unix”</a:t>
            </a:r>
            <a:r>
              <a:rPr lang="zh-CN" altLang="en-US" dirty="0"/>
              <a:t>的递归缩写。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ɡəˈnu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ː/</a:t>
            </a:r>
            <a:endParaRPr lang="zh-CN" altLang="en-US" dirty="0"/>
          </a:p>
        </p:txBody>
      </p:sp>
      <p:sp>
        <p:nvSpPr>
          <p:cNvPr id="91141" name="页脚占位符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W 87</a:t>
            </a:r>
          </a:p>
        </p:txBody>
      </p:sp>
    </p:spTree>
    <p:extLst>
      <p:ext uri="{BB962C8B-B14F-4D97-AF65-F5344CB8AC3E}">
        <p14:creationId xmlns:p14="http://schemas.microsoft.com/office/powerpoint/2010/main" val="19455965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不同属性：</a:t>
            </a:r>
            <a:r>
              <a:rPr lang="en-US" altLang="zh-CN" dirty="0"/>
              <a:t>C</a:t>
            </a:r>
            <a:r>
              <a:rPr lang="zh-CN" altLang="en-US" dirty="0"/>
              <a:t>语言：编程规范，语法规则。组成原理：指令集架构，微代码。难度不同</a:t>
            </a:r>
            <a:endParaRPr lang="en-US" altLang="zh-CN" dirty="0"/>
          </a:p>
          <a:p>
            <a:r>
              <a:rPr lang="en-US" altLang="zh-CN" dirty="0"/>
              <a:t>MIPS</a:t>
            </a:r>
            <a:r>
              <a:rPr lang="zh-CN" altLang="en-US"/>
              <a:t>指令格式见教材</a:t>
            </a:r>
            <a:r>
              <a:rPr lang="en-US" altLang="zh-CN"/>
              <a:t>26</a:t>
            </a:r>
            <a:r>
              <a:rPr lang="zh-CN" altLang="en-US" dirty="0"/>
              <a:t>页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47034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各层之间是什么关系？互相有无影响？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3797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7350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021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dirty="0">
                <a:effectLst/>
              </a:rPr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259034-BEED-4024-A934-72E55E0D310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568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vacuum tube </a:t>
            </a:r>
            <a:r>
              <a:rPr lang="zh-CN" altLang="en-US" dirty="0"/>
              <a:t>：真空管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094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6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24576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93AF22-A167-4700-92B4-E52CEA9D9B7B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华文细黑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华文细黑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6717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955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985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24986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B490DD-BA73-4875-B819-F37A18B24CA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华文细黑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华文细黑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0991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FA38593-AEA2-4E91-9A9C-1DDDCA0D538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4493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134910-8A52-4BEA-A89B-D070EDCD3D55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400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6324EB1-F0FE-4AB6-B632-EE3B210B6F1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145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2021/3/1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2021/3/1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DA9CF-03F6-42E8-909A-D8D840B3AC4D}" type="datetimeFigureOut">
              <a:rPr lang="zh-CN" altLang="en-US" smtClean="0"/>
              <a:t>2021/3/1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04D-74F3-442C-BEA0-A4B04CBF96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810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 smtClean="0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 smtClean="0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51" y="6023137"/>
            <a:ext cx="12192000" cy="8366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23500" y="6237288"/>
            <a:ext cx="1354667" cy="476250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07A58F-92FA-4C20-BF32-9E303ED892C9}" type="slidenum">
              <a:rPr lang="en-US" altLang="zh-CN" smtClean="0">
                <a:latin typeface="Arial" panose="020B0604020202020204" pitchFamily="34" charset="0"/>
              </a:rPr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  <a:t>‹#›</a:t>
            </a:fld>
            <a:r>
              <a:rPr lang="en-US" altLang="zh-CN" sz="1200"/>
              <a:t> 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387B7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3"/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‹#›</a:t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702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3F88053-11FB-4F4A-8452-15E8E8727A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617443" y="6665667"/>
            <a:ext cx="1380275" cy="255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381" y="214313"/>
            <a:ext cx="10972800" cy="58261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dirty="0" smtClean="0">
                <a:solidFill>
                  <a:srgbClr val="0D7157"/>
                </a:solidFill>
              </a:rPr>
              <a:t>‹#›</a:t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565" y="116632"/>
            <a:ext cx="10668000" cy="648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0"/>
          </p:nvPr>
        </p:nvSpPr>
        <p:spPr>
          <a:xfrm>
            <a:off x="527381" y="3429000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 rotWithShape="1">
          <a:blip r:embed="rId2"/>
          <a:srcRect l="2404" t="-5367" r="14962" b="24558"/>
          <a:stretch>
            <a:fillRect/>
          </a:stretch>
        </p:blipFill>
        <p:spPr>
          <a:xfrm rot="16200000" flipH="1">
            <a:off x="7369494" y="2035492"/>
            <a:ext cx="6857998" cy="2787017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 userDrawn="1"/>
        </p:nvPicPr>
        <p:blipFill rotWithShape="1">
          <a:blip r:embed="rId2"/>
          <a:srcRect l="2404" r="33315" b="46267"/>
          <a:stretch>
            <a:fillRect/>
          </a:stretch>
        </p:blipFill>
        <p:spPr>
          <a:xfrm rot="5400000" flipH="1">
            <a:off x="-1108285" y="1108283"/>
            <a:ext cx="3396401" cy="11798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"/>
            <a:ext cx="12192000" cy="6857841"/>
          </a:xfrm>
          <a:prstGeom prst="rect">
            <a:avLst/>
          </a:prstGeom>
        </p:spPr>
      </p:pic>
      <p:pic>
        <p:nvPicPr>
          <p:cNvPr id="10" name="图片 9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46"/>
          <a:stretch>
            <a:fillRect/>
          </a:stretch>
        </p:blipFill>
        <p:spPr>
          <a:xfrm rot="5400000" flipH="1">
            <a:off x="6586760" y="1273196"/>
            <a:ext cx="6857999" cy="4352484"/>
          </a:xfrm>
          <a:prstGeom prst="rect">
            <a:avLst/>
          </a:prstGeom>
        </p:spPr>
      </p:pic>
      <p:pic>
        <p:nvPicPr>
          <p:cNvPr id="11" name="图片 10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" r="26146" b="66609"/>
          <a:stretch>
            <a:fillRect/>
          </a:stretch>
        </p:blipFill>
        <p:spPr>
          <a:xfrm rot="16200000" flipH="1">
            <a:off x="-2770703" y="2770706"/>
            <a:ext cx="6857999" cy="1316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47" y="6774"/>
            <a:ext cx="12203853" cy="6852073"/>
          </a:xfrm>
          <a:prstGeom prst="rect">
            <a:avLst/>
          </a:prstGeom>
          <a:gradFill>
            <a:gsLst>
              <a:gs pos="0">
                <a:srgbClr val="2E4E7E"/>
              </a:gs>
              <a:gs pos="100000">
                <a:srgbClr val="1387B7"/>
              </a:gs>
            </a:gsLst>
            <a:lin ang="19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2021/3/1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693" y="-7620"/>
            <a:ext cx="12187767" cy="68664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矩形 8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矩形 9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2021/3/1 Monday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10038"/>
            <a:ext cx="10515600" cy="285323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90266"/>
            <a:ext cx="10515600" cy="15004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8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2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  <a:t>2021/3/1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2021/3/1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89"/>
            <a:ext cx="10515600" cy="1325795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5267"/>
            <a:ext cx="5157787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6067"/>
            <a:ext cx="5157787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745267"/>
            <a:ext cx="5183188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616067"/>
            <a:ext cx="5183188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2021/3/1 Monday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  <a:t>2021/3/1 Monday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2021/3/1 Monday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713797"/>
            <a:ext cx="4681655" cy="142841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798"/>
            <a:ext cx="5711883" cy="54045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835" indent="0">
              <a:buNone/>
              <a:defRPr sz="2000"/>
            </a:lvl7pPr>
            <a:lvl8pPr marL="3201035" indent="0">
              <a:buNone/>
              <a:defRPr sz="2000"/>
            </a:lvl8pPr>
            <a:lvl9pPr marL="3658235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1" y="2314278"/>
            <a:ext cx="4681655" cy="381225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835" indent="0">
              <a:buNone/>
              <a:defRPr sz="1000"/>
            </a:lvl7pPr>
            <a:lvl8pPr marL="3201035" indent="0">
              <a:buNone/>
              <a:defRPr sz="1000"/>
            </a:lvl8pPr>
            <a:lvl9pPr marL="3658235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2021/3/1 Monday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2021/3/1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9" y="365190"/>
            <a:ext cx="908901" cy="5812855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90"/>
            <a:ext cx="9446443" cy="5812855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2021/3/1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2021/3/1 Monday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640"/>
            <a:ext cx="10515600" cy="555994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5332486-88F3-4A48-9EC2-66646CFA1BC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549221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3571F94-E5E5-4A54-8A06-F305846661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57568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5C251E5-7CCA-4DA3-AA80-A42DA27621B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022208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F4039E46-F4C7-49A4-9367-76E34A81F6C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316458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B85E15E-130D-48C6-81EB-CEA992FB9F7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57025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DBD5A7A5-A845-4344-86D1-29C7FA977B6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43637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D1B44A1-4939-4887-84BB-7FB130EEC19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36325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9373BB8-A121-4608-AD20-8BEECCC372C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492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2021/3/1 Monday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FB61761-3FF1-4F59-B9D7-6E756298F23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038284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96BC17B-A293-4B9D-B715-8101B30D639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900997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E860031F-1906-46A1-B9A0-5E9CA84BEE1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907595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3A14CFCF-D29E-4EF7-BE8F-F195BB74B9B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580887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2A2441-49ED-4A52-B3CC-5A1149BC51AC}" type="datetime1">
              <a:rPr lang="zh-CN" altLang="en-US" smtClean="0"/>
              <a:pPr>
                <a:defRPr/>
              </a:pPr>
              <a:t>2021/3/1 Monday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655474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6F6130-A1B0-40F4-A496-F2F55E2F44B1}" type="datetime1">
              <a:rPr lang="zh-CN" altLang="en-US" smtClean="0"/>
              <a:pPr>
                <a:defRPr/>
              </a:pPr>
              <a:t>2021/3/1 Monday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767929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12BED8-E368-4E8F-BE90-7083DDA10F91}" type="datetime1">
              <a:rPr lang="zh-CN" altLang="en-US" smtClean="0"/>
              <a:pPr>
                <a:defRPr/>
              </a:pPr>
              <a:t>2021/3/1 Monday</a:t>
            </a:fld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375717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AD4AE9-050C-4B7F-B272-FA384BD23015}" type="datetime1">
              <a:rPr lang="zh-CN" altLang="en-US" smtClean="0"/>
              <a:pPr>
                <a:defRPr/>
              </a:pPr>
              <a:t>2021/3/1 Monday</a:t>
            </a:fld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207353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F81A83-785E-4D80-94E7-591D3C3AD6FF}" type="datetime1">
              <a:rPr lang="zh-CN" altLang="en-US" smtClean="0"/>
              <a:pPr>
                <a:defRPr/>
              </a:pPr>
              <a:t>2021/3/1 Monday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2187979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57959B-1BC1-4FDE-88B2-3CAC26DD58F7}" type="datetime1">
              <a:rPr lang="zh-CN" altLang="en-US" smtClean="0"/>
              <a:pPr>
                <a:defRPr/>
              </a:pPr>
              <a:t>2021/3/1 Monday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47938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2021/3/1 Monday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B9BA08-BA34-4DD9-B7F1-D711E644256C}" type="datetime1">
              <a:rPr lang="zh-CN" altLang="en-US" smtClean="0"/>
              <a:pPr>
                <a:defRPr/>
              </a:pPr>
              <a:t>2021/3/1 Monday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417265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3F9DB9-E29A-49BF-A83A-344AADB27BAD}" type="datetime1">
              <a:rPr lang="zh-CN" altLang="en-US" smtClean="0"/>
              <a:pPr>
                <a:defRPr/>
              </a:pPr>
              <a:t>2021/3/1 Monday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404162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‹#›</a:t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351139351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 algn="just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 algn="just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just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 algn="just"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 algn="just"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‹#›</a:t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91868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‹#›</a:t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17236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3328354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932789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134674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-99392"/>
            <a:ext cx="10668000" cy="1216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19403" y="980728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62687704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766233" y="-91281"/>
            <a:ext cx="10668000" cy="1216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755651" y="1752600"/>
            <a:ext cx="5232400" cy="20574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1251" y="1752600"/>
            <a:ext cx="52324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755651" y="3962400"/>
            <a:ext cx="52324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1251" y="3962400"/>
            <a:ext cx="52324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136285-3C6A-4A93-8657-E500CB968B1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7407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2021/3/1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2021/3/1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ags" Target="../tags/tag3.xml"/><Relationship Id="rId2" Type="http://schemas.openxmlformats.org/officeDocument/2006/relationships/slideLayout" Target="../slideLayouts/slideLayout30.xml"/><Relationship Id="rId16" Type="http://schemas.openxmlformats.org/officeDocument/2006/relationships/tags" Target="../tags/tag2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ags" Target="../tags/tag1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57.xml"/><Relationship Id="rId9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66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65.xml"/><Relationship Id="rId9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  <a:t>2021/3/1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  <a:t>‹#›</a:t>
            </a:fld>
            <a:r>
              <a:rPr lang="en-US" altLang="zh-CN"/>
              <a:t>-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838200" y="365189"/>
            <a:ext cx="10515600" cy="1325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838200" y="1825944"/>
            <a:ext cx="10515600" cy="4352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2021/3/1 Monday</a:t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7462"/>
            <a:ext cx="41148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2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l" eaLnBrk="1" hangingPunct="1"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417" y="6524625"/>
            <a:ext cx="1919816" cy="1968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E5DDCFB-3ACE-4311-B546-53507CE1A8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0950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 cstate="print"/>
          <a:srcRect t="23912" b="39018"/>
          <a:stretch>
            <a:fillRect/>
          </a:stretch>
        </p:blipFill>
        <p:spPr bwMode="auto">
          <a:xfrm>
            <a:off x="0" y="2060576"/>
            <a:ext cx="12192000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10"/>
          <p:cNvSpPr>
            <a:spLocks noChangeArrowheads="1"/>
          </p:cNvSpPr>
          <p:nvPr/>
        </p:nvSpPr>
        <p:spPr bwMode="auto">
          <a:xfrm>
            <a:off x="0" y="1989138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en-US" sz="1800" i="0">
              <a:ea typeface="宋体" pitchFamily="2" charset="-122"/>
            </a:endParaRPr>
          </a:p>
        </p:txBody>
      </p:sp>
      <p:sp>
        <p:nvSpPr>
          <p:cNvPr id="1028" name="Rectangle 11"/>
          <p:cNvSpPr>
            <a:spLocks noChangeArrowheads="1"/>
          </p:cNvSpPr>
          <p:nvPr/>
        </p:nvSpPr>
        <p:spPr bwMode="auto">
          <a:xfrm rot="10800000">
            <a:off x="0" y="42926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en-US" sz="1800" i="0">
              <a:ea typeface="宋体" pitchFamily="2" charset="-122"/>
            </a:endParaRPr>
          </a:p>
        </p:txBody>
      </p:sp>
      <p:sp>
        <p:nvSpPr>
          <p:cNvPr id="1029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9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fld id="{B1F97EB9-7652-462B-90E9-768B5D23F71B}" type="datetime1">
              <a:rPr lang="zh-CN" altLang="en-US" smtClean="0"/>
              <a:pPr>
                <a:defRPr/>
              </a:pPr>
              <a:t>2021/3/1 Monday</a:t>
            </a:fld>
            <a:endParaRPr lang="en-US" altLang="zh-CN"/>
          </a:p>
        </p:txBody>
      </p:sp>
      <p:sp>
        <p:nvSpPr>
          <p:cNvPr id="2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56567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dirty="0"/>
              <a:t>单击此处编辑母版文本样式</a:t>
            </a:r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p"/>
            </a:pPr>
            <a:r>
              <a:rPr lang="zh-CN" altLang="en-US" dirty="0"/>
              <a:t>第二级</a:t>
            </a:r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u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‹#›</a:t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2876244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6" r:id="rId7"/>
    <p:sldLayoutId id="2147483733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2.png"/><Relationship Id="rId21" Type="http://schemas.openxmlformats.org/officeDocument/2006/relationships/image" Target="../media/image50.png"/><Relationship Id="rId7" Type="http://schemas.openxmlformats.org/officeDocument/2006/relationships/image" Target="../media/image36.jpe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11" Type="http://schemas.openxmlformats.org/officeDocument/2006/relationships/image" Target="../media/image40.jpeg"/><Relationship Id="rId24" Type="http://schemas.openxmlformats.org/officeDocument/2006/relationships/image" Target="../media/image53.jpg"/><Relationship Id="rId5" Type="http://schemas.openxmlformats.org/officeDocument/2006/relationships/image" Target="../media/image34.jpe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microsoft.com/office/2007/relationships/hdphoto" Target="../media/hdphoto2.wdp"/><Relationship Id="rId9" Type="http://schemas.openxmlformats.org/officeDocument/2006/relationships/image" Target="../media/image17.w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oleObject" Target="../embeddings/oleObject2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18" Type="http://schemas.openxmlformats.org/officeDocument/2006/relationships/tags" Target="../tags/tag21.xml"/><Relationship Id="rId26" Type="http://schemas.openxmlformats.org/officeDocument/2006/relationships/tags" Target="../tags/tag29.xml"/><Relationship Id="rId3" Type="http://schemas.openxmlformats.org/officeDocument/2006/relationships/tags" Target="../tags/tag6.xml"/><Relationship Id="rId21" Type="http://schemas.openxmlformats.org/officeDocument/2006/relationships/tags" Target="../tags/tag24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17" Type="http://schemas.openxmlformats.org/officeDocument/2006/relationships/tags" Target="../tags/tag20.xml"/><Relationship Id="rId25" Type="http://schemas.openxmlformats.org/officeDocument/2006/relationships/tags" Target="../tags/tag28.xml"/><Relationship Id="rId2" Type="http://schemas.openxmlformats.org/officeDocument/2006/relationships/tags" Target="../tags/tag5.xml"/><Relationship Id="rId16" Type="http://schemas.openxmlformats.org/officeDocument/2006/relationships/tags" Target="../tags/tag19.xml"/><Relationship Id="rId20" Type="http://schemas.openxmlformats.org/officeDocument/2006/relationships/tags" Target="../tags/tag23.xml"/><Relationship Id="rId29" Type="http://schemas.openxmlformats.org/officeDocument/2006/relationships/image" Target="../media/image18.tmp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24" Type="http://schemas.openxmlformats.org/officeDocument/2006/relationships/tags" Target="../tags/tag27.xml"/><Relationship Id="rId5" Type="http://schemas.openxmlformats.org/officeDocument/2006/relationships/tags" Target="../tags/tag8.xml"/><Relationship Id="rId15" Type="http://schemas.openxmlformats.org/officeDocument/2006/relationships/tags" Target="../tags/tag18.xml"/><Relationship Id="rId23" Type="http://schemas.openxmlformats.org/officeDocument/2006/relationships/tags" Target="../tags/tag26.xml"/><Relationship Id="rId28" Type="http://schemas.openxmlformats.org/officeDocument/2006/relationships/slideLayout" Target="../slideLayouts/slideLayout7.xml"/><Relationship Id="rId10" Type="http://schemas.openxmlformats.org/officeDocument/2006/relationships/tags" Target="../tags/tag13.xml"/><Relationship Id="rId19" Type="http://schemas.openxmlformats.org/officeDocument/2006/relationships/tags" Target="../tags/tag22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tags" Target="../tags/tag17.xml"/><Relationship Id="rId22" Type="http://schemas.openxmlformats.org/officeDocument/2006/relationships/tags" Target="../tags/tag25.xml"/><Relationship Id="rId27" Type="http://schemas.openxmlformats.org/officeDocument/2006/relationships/tags" Target="../tags/tag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13" Type="http://schemas.openxmlformats.org/officeDocument/2006/relationships/tags" Target="../tags/tag43.xml"/><Relationship Id="rId18" Type="http://schemas.openxmlformats.org/officeDocument/2006/relationships/tags" Target="../tags/tag48.xml"/><Relationship Id="rId26" Type="http://schemas.openxmlformats.org/officeDocument/2006/relationships/tags" Target="../tags/tag56.xml"/><Relationship Id="rId3" Type="http://schemas.openxmlformats.org/officeDocument/2006/relationships/tags" Target="../tags/tag33.xml"/><Relationship Id="rId21" Type="http://schemas.openxmlformats.org/officeDocument/2006/relationships/tags" Target="../tags/tag51.xml"/><Relationship Id="rId7" Type="http://schemas.openxmlformats.org/officeDocument/2006/relationships/tags" Target="../tags/tag37.xml"/><Relationship Id="rId12" Type="http://schemas.openxmlformats.org/officeDocument/2006/relationships/tags" Target="../tags/tag42.xml"/><Relationship Id="rId17" Type="http://schemas.openxmlformats.org/officeDocument/2006/relationships/tags" Target="../tags/tag47.xml"/><Relationship Id="rId25" Type="http://schemas.openxmlformats.org/officeDocument/2006/relationships/tags" Target="../tags/tag55.xml"/><Relationship Id="rId2" Type="http://schemas.openxmlformats.org/officeDocument/2006/relationships/tags" Target="../tags/tag32.xml"/><Relationship Id="rId16" Type="http://schemas.openxmlformats.org/officeDocument/2006/relationships/tags" Target="../tags/tag46.xml"/><Relationship Id="rId20" Type="http://schemas.openxmlformats.org/officeDocument/2006/relationships/tags" Target="../tags/tag50.xml"/><Relationship Id="rId29" Type="http://schemas.openxmlformats.org/officeDocument/2006/relationships/notesSlide" Target="../notesSlides/notesSlide5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tags" Target="../tags/tag41.xml"/><Relationship Id="rId24" Type="http://schemas.openxmlformats.org/officeDocument/2006/relationships/tags" Target="../tags/tag54.xml"/><Relationship Id="rId5" Type="http://schemas.openxmlformats.org/officeDocument/2006/relationships/tags" Target="../tags/tag35.xml"/><Relationship Id="rId15" Type="http://schemas.openxmlformats.org/officeDocument/2006/relationships/tags" Target="../tags/tag45.xml"/><Relationship Id="rId23" Type="http://schemas.openxmlformats.org/officeDocument/2006/relationships/tags" Target="../tags/tag53.xml"/><Relationship Id="rId28" Type="http://schemas.openxmlformats.org/officeDocument/2006/relationships/slideLayout" Target="../slideLayouts/slideLayout7.xml"/><Relationship Id="rId10" Type="http://schemas.openxmlformats.org/officeDocument/2006/relationships/tags" Target="../tags/tag40.xml"/><Relationship Id="rId19" Type="http://schemas.openxmlformats.org/officeDocument/2006/relationships/tags" Target="../tags/tag49.xml"/><Relationship Id="rId4" Type="http://schemas.openxmlformats.org/officeDocument/2006/relationships/tags" Target="../tags/tag34.xml"/><Relationship Id="rId9" Type="http://schemas.openxmlformats.org/officeDocument/2006/relationships/tags" Target="../tags/tag39.xml"/><Relationship Id="rId14" Type="http://schemas.openxmlformats.org/officeDocument/2006/relationships/tags" Target="../tags/tag44.xml"/><Relationship Id="rId22" Type="http://schemas.openxmlformats.org/officeDocument/2006/relationships/tags" Target="../tags/tag52.xml"/><Relationship Id="rId27" Type="http://schemas.openxmlformats.org/officeDocument/2006/relationships/tags" Target="../tags/tag57.xml"/><Relationship Id="rId30" Type="http://schemas.openxmlformats.org/officeDocument/2006/relationships/image" Target="../media/image18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8A32CCD-A7D3-4969-AC7A-C66B9CF73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87" y="3988879"/>
            <a:ext cx="7139015" cy="151625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B04279C-0D2B-4AB7-B13F-0F158361FBFB}"/>
              </a:ext>
            </a:extLst>
          </p:cNvPr>
          <p:cNvSpPr txBox="1"/>
          <p:nvPr/>
        </p:nvSpPr>
        <p:spPr>
          <a:xfrm>
            <a:off x="310896" y="347472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原版权：谭志虎、秦磊华等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92BF103-9CA6-47D8-8E41-7A0D56D0D659}"/>
              </a:ext>
            </a:extLst>
          </p:cNvPr>
          <p:cNvSpPr txBox="1"/>
          <p:nvPr/>
        </p:nvSpPr>
        <p:spPr>
          <a:xfrm>
            <a:off x="310896" y="987331"/>
            <a:ext cx="6849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华中科技大学 计算机科学与技术学院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25B1453-F1E0-47E2-A08D-13839C90BE91}"/>
              </a:ext>
            </a:extLst>
          </p:cNvPr>
          <p:cNvSpPr txBox="1"/>
          <p:nvPr/>
        </p:nvSpPr>
        <p:spPr>
          <a:xfrm>
            <a:off x="310896" y="541391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授课：刘双虎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BF111EE-AF1F-4A3D-8A66-F026F7BB46DE}"/>
              </a:ext>
            </a:extLst>
          </p:cNvPr>
          <p:cNvSpPr txBox="1"/>
          <p:nvPr/>
        </p:nvSpPr>
        <p:spPr>
          <a:xfrm>
            <a:off x="310896" y="6053769"/>
            <a:ext cx="5618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成都信息工程大学 计算机学院</a:t>
            </a:r>
          </a:p>
        </p:txBody>
      </p:sp>
      <p:pic>
        <p:nvPicPr>
          <p:cNvPr id="9" name="Picture 2" descr="20130702002045_美东行_副本">
            <a:extLst>
              <a:ext uri="{FF2B5EF4-FFF2-40B4-BE49-F238E27FC236}">
                <a16:creationId xmlns:a16="http://schemas.microsoft.com/office/drawing/2014/main" id="{E53D24B4-5CCD-4C28-B0D0-47072EDEE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8" t="20805" r="27417" b="4822"/>
          <a:stretch/>
        </p:blipFill>
        <p:spPr bwMode="auto">
          <a:xfrm>
            <a:off x="348211" y="1627190"/>
            <a:ext cx="1286124" cy="1286124"/>
          </a:xfrm>
          <a:prstGeom prst="ellipse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98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硬件：对数字操作的机器系统</a:t>
            </a:r>
          </a:p>
        </p:txBody>
      </p:sp>
      <p:sp>
        <p:nvSpPr>
          <p:cNvPr id="115716" name="Rectangle 3"/>
          <p:cNvSpPr>
            <a:spLocks noGrp="1" noChangeArrowheads="1"/>
          </p:cNvSpPr>
          <p:nvPr>
            <p:ph idx="1"/>
          </p:nvPr>
        </p:nvSpPr>
        <p:spPr>
          <a:xfrm>
            <a:off x="487822" y="942764"/>
            <a:ext cx="11214321" cy="5637024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zh-CN" altLang="en-US" dirty="0"/>
              <a:t>数字硬件：</a:t>
            </a:r>
          </a:p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zh-CN" altLang="en-US" dirty="0"/>
              <a:t>         </a:t>
            </a:r>
            <a:r>
              <a:rPr lang="zh-CN" altLang="en-US" dirty="0">
                <a:solidFill>
                  <a:srgbClr val="C00000"/>
                </a:solidFill>
              </a:rPr>
              <a:t>对数字进行处理、传输、和存储的硬件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dirty="0"/>
              <a:t>转换硬件：</a:t>
            </a:r>
          </a:p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zh-CN" altLang="en-US" dirty="0">
                <a:solidFill>
                  <a:srgbClr val="C00000"/>
                </a:solidFill>
              </a:rPr>
              <a:t>         将各种形式的信息转换为数字信息，或者将数字信息转换为各种形式的硬件（图像、声音、文字输入输出设备，目前重要的设备是显示器）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9344744" y="6389712"/>
            <a:ext cx="1015008" cy="476250"/>
          </a:xfrm>
          <a:prstGeom prst="rect">
            <a:avLst/>
          </a:prstGeo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i="1" dirty="0">
                <a:solidFill>
                  <a:srgbClr val="0D7157"/>
                </a:solidFill>
                <a:latin typeface="Arial" pitchFamily="34" charset="0"/>
                <a:ea typeface="华文细黑" pitchFamily="2" charset="-122"/>
              </a:rPr>
              <a:t> -</a:t>
            </a:r>
            <a:fld id="{01D71506-0713-46DD-9483-17E15EDE737E}" type="slidenum">
              <a:rPr lang="en-US" altLang="zh-CN" sz="1400" i="1">
                <a:solidFill>
                  <a:srgbClr val="0D7157"/>
                </a:solidFill>
                <a:latin typeface="Arial" pitchFamily="34" charset="0"/>
                <a:ea typeface="华文细黑" pitchFamily="2" charset="-122"/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r>
              <a:rPr lang="en-US" altLang="zh-CN" sz="1400" i="1" dirty="0">
                <a:solidFill>
                  <a:srgbClr val="0D7157"/>
                </a:solidFill>
                <a:latin typeface="Arial" pitchFamily="34" charset="0"/>
                <a:ea typeface="华文细黑" pitchFamily="2" charset="-122"/>
              </a:rPr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2387726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IA-32</a:t>
            </a:r>
          </a:p>
        </p:txBody>
      </p:sp>
      <p:pic>
        <p:nvPicPr>
          <p:cNvPr id="7168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966" y="994998"/>
            <a:ext cx="8502067" cy="5441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3239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IA-32</a:t>
            </a:r>
          </a:p>
        </p:txBody>
      </p:sp>
      <p:pic>
        <p:nvPicPr>
          <p:cNvPr id="73732" name="Picture 4" descr="8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238" y="875255"/>
            <a:ext cx="7941524" cy="549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1766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8458200" y="6172200"/>
            <a:ext cx="12954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None/>
            </a:pPr>
            <a:fld id="{8D1843C3-64E9-4C54-A61A-C73FCC95D4D8}" type="slidenum">
              <a:rPr lang="zh-CN" altLang="en-US" sz="1400" i="1">
                <a:solidFill>
                  <a:srgbClr val="000000"/>
                </a:solidFill>
                <a:latin typeface="Times New Roman" panose="02020603050405020304" pitchFamily="18" charset="0"/>
                <a:ea typeface="华文细黑" pitchFamily="2" charset="-122"/>
              </a:rPr>
              <a:pPr algn="r" fontAlgn="base">
                <a:spcBef>
                  <a:spcPct val="0"/>
                </a:spcBef>
                <a:spcAft>
                  <a:spcPct val="0"/>
                </a:spcAft>
                <a:buNone/>
              </a:pPr>
              <a:t>13</a:t>
            </a:fld>
            <a:endParaRPr lang="en-US" altLang="zh-CN" sz="1400" i="1">
              <a:solidFill>
                <a:srgbClr val="000000"/>
              </a:solidFill>
              <a:latin typeface="Times New Roman" panose="02020603050405020304" pitchFamily="18" charset="0"/>
              <a:ea typeface="华文细黑" pitchFamily="2" charset="-122"/>
            </a:endParaRPr>
          </a:p>
        </p:txBody>
      </p:sp>
      <p:pic>
        <p:nvPicPr>
          <p:cNvPr id="7782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4"/>
          <a:stretch/>
        </p:blipFill>
        <p:spPr bwMode="auto">
          <a:xfrm>
            <a:off x="2186632" y="928633"/>
            <a:ext cx="7818737" cy="57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X86-64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0213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计算机软件系统</a:t>
            </a:r>
          </a:p>
        </p:txBody>
      </p:sp>
      <p:sp>
        <p:nvSpPr>
          <p:cNvPr id="118788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130000"/>
              </a:lnSpc>
            </a:pPr>
            <a:r>
              <a:rPr lang="zh-CN" altLang="en-US" dirty="0"/>
              <a:t>计算机硬件是载体，软件是灵魂。</a:t>
            </a:r>
            <a:endParaRPr lang="en-US" altLang="zh-CN" dirty="0"/>
          </a:p>
          <a:p>
            <a:pPr lvl="1">
              <a:lnSpc>
                <a:spcPct val="130000"/>
              </a:lnSpc>
            </a:pPr>
            <a:r>
              <a:rPr lang="zh-CN" altLang="en-US" dirty="0">
                <a:sym typeface="Arial" panose="020B0604020202020204" pitchFamily="34" charset="0"/>
              </a:rPr>
              <a:t>互相依存：计算机系统必须配备完善的软件系统，软件应充分发挥硬件的功能</a:t>
            </a:r>
            <a:endParaRPr lang="en-US" altLang="zh-CN" dirty="0">
              <a:sym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r>
              <a:rPr lang="zh-CN" altLang="en-US" dirty="0"/>
              <a:t>逻辑等效性：某些功能既可由硬件实现，也可由软件来实现</a:t>
            </a:r>
            <a:endParaRPr lang="en-US" altLang="zh-CN" dirty="0"/>
          </a:p>
          <a:p>
            <a:pPr lvl="1">
              <a:lnSpc>
                <a:spcPct val="130000"/>
              </a:lnSpc>
            </a:pPr>
            <a:r>
              <a:rPr lang="zh-CN" altLang="en-US" dirty="0"/>
              <a:t>协同发展：软件随硬件技术的迅速发展而发展，而软件的不断发展善又促进硬件更新</a:t>
            </a:r>
          </a:p>
          <a:p>
            <a:pPr>
              <a:lnSpc>
                <a:spcPct val="130000"/>
              </a:lnSpc>
            </a:pPr>
            <a:r>
              <a:rPr lang="zh-CN" altLang="en-US" dirty="0"/>
              <a:t>软件：一切程序的集合，可运行的思想和内容的数字化</a:t>
            </a:r>
          </a:p>
          <a:p>
            <a:pPr lvl="1">
              <a:lnSpc>
                <a:spcPct val="130000"/>
              </a:lnSpc>
            </a:pPr>
            <a:r>
              <a:rPr lang="zh-CN" altLang="en-US" dirty="0"/>
              <a:t>变现形式：程序和数据 </a:t>
            </a:r>
            <a:endParaRPr lang="en-US" altLang="zh-CN" dirty="0"/>
          </a:p>
          <a:p>
            <a:pPr lvl="1">
              <a:lnSpc>
                <a:spcPct val="130000"/>
              </a:lnSpc>
            </a:pPr>
            <a:r>
              <a:rPr lang="zh-CN" altLang="en-US" dirty="0"/>
              <a:t>系统软件、应用软件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zh-CN" altLang="en-US" dirty="0"/>
              <a:t>固件（</a:t>
            </a:r>
            <a:r>
              <a:rPr lang="en-US" altLang="zh-CN" dirty="0"/>
              <a:t>Firmware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lnSpc>
                <a:spcPct val="130000"/>
              </a:lnSpc>
            </a:pPr>
            <a:r>
              <a:rPr lang="zh-CN" altLang="en-US" dirty="0"/>
              <a:t>具有软件功能，具有硬件形态的部件</a:t>
            </a:r>
            <a:endParaRPr lang="en-US" altLang="zh-CN" dirty="0"/>
          </a:p>
          <a:p>
            <a:pPr algn="r">
              <a:lnSpc>
                <a:spcPct val="130000"/>
              </a:lnSpc>
            </a:pPr>
            <a:endParaRPr lang="zh-CN" altLang="en-US" sz="1896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>
              <a:lnSpc>
                <a:spcPct val="130000"/>
              </a:lnSpc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sym typeface="Arial" panose="020B0604020202020204" pitchFamily="34" charset="0"/>
            </a:endParaRPr>
          </a:p>
          <a:p>
            <a:pPr lvl="1">
              <a:lnSpc>
                <a:spcPct val="130000"/>
              </a:lnSpc>
            </a:pPr>
            <a:endParaRPr lang="en-US" altLang="zh-CN" dirty="0"/>
          </a:p>
          <a:p>
            <a:pPr eaLnBrk="1" hangingPunct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55664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Operating Systems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1960’s 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IBM OS/360, Honeywell Multics, </a:t>
            </a:r>
          </a:p>
          <a:p>
            <a:r>
              <a:rPr lang="en-US" altLang="zh-CN" dirty="0" err="1">
                <a:ea typeface="宋体" panose="02010600030101010101" pitchFamily="2" charset="-122"/>
              </a:rPr>
              <a:t>Fernado</a:t>
            </a:r>
            <a:r>
              <a:rPr lang="en-US" altLang="zh-CN" dirty="0">
                <a:ea typeface="宋体" panose="02010600030101010101" pitchFamily="2" charset="-122"/>
              </a:rPr>
              <a:t> Jose </a:t>
            </a:r>
            <a:r>
              <a:rPr lang="en-US" altLang="zh-CN" dirty="0" err="1">
                <a:ea typeface="宋体" panose="02010600030101010101" pitchFamily="2" charset="-122"/>
              </a:rPr>
              <a:t>Corbató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en-US" altLang="zh-CN" dirty="0"/>
              <a:t>“Corby”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IEEE Computer Pioneer Award, 1982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ACM Turing Award, 1990</a:t>
            </a:r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734" y="3230654"/>
            <a:ext cx="1562659" cy="156649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184" y="4884235"/>
            <a:ext cx="2207004" cy="149755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151" y="3444542"/>
            <a:ext cx="2235544" cy="261152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7609" y="3429200"/>
            <a:ext cx="2101491" cy="2626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矩形 9"/>
          <p:cNvSpPr/>
          <p:nvPr/>
        </p:nvSpPr>
        <p:spPr>
          <a:xfrm>
            <a:off x="2567609" y="5539454"/>
            <a:ext cx="13078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solidFill>
                  <a:srgbClr val="FFFFFF"/>
                </a:solidFill>
                <a:latin typeface="Agency FB" panose="020B0503020202020204" pitchFamily="34" charset="0"/>
                <a:ea typeface="华文细黑" pitchFamily="2" charset="-122"/>
              </a:rPr>
              <a:t>F.P.Brooks,Jr</a:t>
            </a:r>
            <a:r>
              <a:rPr lang="en-US" altLang="zh-CN" dirty="0">
                <a:solidFill>
                  <a:srgbClr val="FFFFFF"/>
                </a:solidFill>
                <a:latin typeface="Agency FB" panose="020B0503020202020204" pitchFamily="34" charset="0"/>
                <a:ea typeface="华文细黑" pitchFamily="2" charset="-122"/>
              </a:rPr>
              <a:t>.</a:t>
            </a:r>
            <a:endParaRPr lang="zh-CN" altLang="en-US" dirty="0">
              <a:solidFill>
                <a:srgbClr val="FFFFFF"/>
              </a:solidFill>
              <a:latin typeface="Agency FB" panose="020B0503020202020204" pitchFamily="34" charset="0"/>
              <a:ea typeface="华文细黑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567609" y="6106105"/>
            <a:ext cx="13078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Agency FB" panose="020B0503020202020204" pitchFamily="34" charset="0"/>
                <a:ea typeface="华文细黑" pitchFamily="2" charset="-122"/>
              </a:rPr>
              <a:t>OS/360</a:t>
            </a:r>
            <a:endParaRPr lang="zh-CN" altLang="en-US" dirty="0">
              <a:solidFill>
                <a:srgbClr val="000000"/>
              </a:solidFill>
              <a:latin typeface="Agency FB" panose="020B0503020202020204" pitchFamily="34" charset="0"/>
              <a:ea typeface="华文细黑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013152" y="6106105"/>
            <a:ext cx="1860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Agency FB" panose="020B0503020202020204" pitchFamily="34" charset="0"/>
                <a:ea typeface="华文细黑" pitchFamily="2" charset="-122"/>
              </a:rPr>
              <a:t>Honeywell Multics</a:t>
            </a:r>
            <a:endParaRPr lang="zh-CN" altLang="en-US" dirty="0">
              <a:solidFill>
                <a:srgbClr val="000000"/>
              </a:solidFill>
              <a:latin typeface="Agency FB" panose="020B0503020202020204" pitchFamily="34" charset="0"/>
              <a:ea typeface="华文细黑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02806" y="5584298"/>
            <a:ext cx="19708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>
                <a:solidFill>
                  <a:srgbClr val="FFFFFF"/>
                </a:solidFill>
                <a:latin typeface="Agency FB" panose="020B0503020202020204" pitchFamily="34" charset="0"/>
                <a:ea typeface="华文细黑" pitchFamily="2" charset="-122"/>
              </a:rPr>
              <a:t>Fernado</a:t>
            </a:r>
            <a:r>
              <a:rPr lang="en-US" altLang="zh-CN" dirty="0">
                <a:solidFill>
                  <a:srgbClr val="FFFFFF"/>
                </a:solidFill>
                <a:latin typeface="Agency FB" panose="020B0503020202020204" pitchFamily="34" charset="0"/>
                <a:ea typeface="华文细黑" pitchFamily="2" charset="-122"/>
              </a:rPr>
              <a:t> Jose </a:t>
            </a:r>
            <a:r>
              <a:rPr lang="en-US" altLang="zh-CN" dirty="0" err="1">
                <a:solidFill>
                  <a:srgbClr val="FFFFFF"/>
                </a:solidFill>
                <a:latin typeface="Agency FB" panose="020B0503020202020204" pitchFamily="34" charset="0"/>
                <a:ea typeface="华文细黑" pitchFamily="2" charset="-122"/>
              </a:rPr>
              <a:t>Corbató</a:t>
            </a:r>
            <a:r>
              <a:rPr lang="en-US" altLang="zh-CN" dirty="0">
                <a:solidFill>
                  <a:srgbClr val="FFFFFF"/>
                </a:solidFill>
                <a:latin typeface="Agency FB" panose="020B0503020202020204" pitchFamily="34" charset="0"/>
                <a:ea typeface="华文细黑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167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Operating Systems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zh-CN" dirty="0">
                <a:ea typeface="宋体" panose="02010600030101010101" pitchFamily="2" charset="-122"/>
              </a:rPr>
              <a:t>1991, Linus Torvalds</a:t>
            </a:r>
          </a:p>
          <a:p>
            <a:pPr>
              <a:lnSpc>
                <a:spcPct val="110000"/>
              </a:lnSpc>
            </a:pPr>
            <a:r>
              <a:rPr lang="en-US" altLang="zh-CN" dirty="0">
                <a:ea typeface="宋体" panose="02010600030101010101" pitchFamily="2" charset="-122"/>
              </a:rPr>
              <a:t>Unix-like operating systems</a:t>
            </a:r>
          </a:p>
          <a:p>
            <a:pPr>
              <a:lnSpc>
                <a:spcPct val="110000"/>
              </a:lnSpc>
            </a:pPr>
            <a:r>
              <a:rPr lang="en-US" altLang="zh-CN" dirty="0">
                <a:ea typeface="宋体" panose="02010600030101010101" pitchFamily="2" charset="-122"/>
              </a:rPr>
              <a:t>386(486)AT, bash(1.08), </a:t>
            </a:r>
            <a:r>
              <a:rPr lang="en-US" altLang="zh-CN" dirty="0" err="1">
                <a:ea typeface="宋体" panose="02010600030101010101" pitchFamily="2" charset="-122"/>
              </a:rPr>
              <a:t>gcc</a:t>
            </a:r>
            <a:r>
              <a:rPr lang="en-US" altLang="zh-CN" dirty="0">
                <a:ea typeface="宋体" panose="02010600030101010101" pitchFamily="2" charset="-122"/>
              </a:rPr>
              <a:t>(1.40)</a:t>
            </a:r>
          </a:p>
          <a:p>
            <a:pPr>
              <a:lnSpc>
                <a:spcPct val="110000"/>
              </a:lnSpc>
            </a:pPr>
            <a:r>
              <a:rPr lang="en-US" altLang="zh-CN" dirty="0" err="1">
                <a:ea typeface="宋体" panose="02010600030101010101" pitchFamily="2" charset="-122"/>
              </a:rPr>
              <a:t>Posix</a:t>
            </a:r>
            <a:r>
              <a:rPr lang="en-US" altLang="zh-CN" dirty="0">
                <a:ea typeface="宋体" panose="02010600030101010101" pitchFamily="2" charset="-122"/>
              </a:rPr>
              <a:t> complaint version of Unix operating system</a:t>
            </a:r>
          </a:p>
          <a:p>
            <a:pPr>
              <a:lnSpc>
                <a:spcPct val="110000"/>
              </a:lnSpc>
            </a:pPr>
            <a:r>
              <a:rPr lang="en-US" altLang="zh-CN" dirty="0">
                <a:ea typeface="宋体" panose="02010600030101010101" pitchFamily="2" charset="-122"/>
              </a:rPr>
              <a:t>Available on a wide array of computers</a:t>
            </a:r>
          </a:p>
          <a:p>
            <a:pPr lvl="1">
              <a:lnSpc>
                <a:spcPct val="110000"/>
              </a:lnSpc>
            </a:pPr>
            <a:r>
              <a:rPr lang="en-US" altLang="zh-CN" dirty="0">
                <a:ea typeface="宋体" panose="02010600030101010101" pitchFamily="2" charset="-122"/>
              </a:rPr>
              <a:t>From handheld devices to mainframe computers</a:t>
            </a:r>
          </a:p>
          <a:p>
            <a:pPr lvl="1">
              <a:lnSpc>
                <a:spcPct val="110000"/>
              </a:lnSpc>
            </a:pPr>
            <a:r>
              <a:rPr lang="en-US" altLang="zh-CN" dirty="0">
                <a:ea typeface="宋体" panose="02010600030101010101" pitchFamily="2" charset="-122"/>
              </a:rPr>
              <a:t>wristwatch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9192344" y="6237312"/>
            <a:ext cx="1015008" cy="476250"/>
          </a:xfr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i="1">
                <a:solidFill>
                  <a:srgbClr val="0D7157"/>
                </a:solidFill>
                <a:latin typeface="Arial" pitchFamily="34" charset="0"/>
                <a:ea typeface="华文细黑" pitchFamily="2" charset="-122"/>
              </a:rPr>
              <a:t> -</a:t>
            </a:r>
            <a:fld id="{01D71506-0713-46DD-9483-17E15EDE737E}" type="slidenum">
              <a:rPr lang="en-US" altLang="zh-CN" sz="1400" i="1">
                <a:solidFill>
                  <a:srgbClr val="0D7157"/>
                </a:solidFill>
                <a:latin typeface="Arial" pitchFamily="34" charset="0"/>
                <a:ea typeface="华文细黑" pitchFamily="2" charset="-122"/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r>
              <a:rPr lang="en-US" altLang="zh-CN" sz="1400" i="1">
                <a:solidFill>
                  <a:srgbClr val="0D7157"/>
                </a:solidFill>
                <a:latin typeface="Arial" pitchFamily="34" charset="0"/>
                <a:ea typeface="华文细黑" pitchFamily="2" charset="-122"/>
              </a:rPr>
              <a:t>- </a:t>
            </a:r>
            <a:endParaRPr lang="en-US" altLang="zh-CN" sz="1400" i="1" dirty="0">
              <a:solidFill>
                <a:srgbClr val="0D7157"/>
              </a:solidFill>
              <a:latin typeface="Arial" pitchFamily="34" charset="0"/>
              <a:ea typeface="华文细黑" pitchFamily="2" charset="-122"/>
            </a:endParaRPr>
          </a:p>
        </p:txBody>
      </p:sp>
      <p:pic>
        <p:nvPicPr>
          <p:cNvPr id="7" name="图片 4" descr="225px-Linus_Torvald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9872" y="3861049"/>
            <a:ext cx="1800200" cy="276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5" descr="150px-Tux_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008" y="4653136"/>
            <a:ext cx="1624012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793" y="4910466"/>
            <a:ext cx="1562659" cy="156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51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We have seen a bunch of Operating Systems 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833" y="5550118"/>
            <a:ext cx="1378708" cy="704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287" y="3995401"/>
            <a:ext cx="1124846" cy="913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4420" y="1292470"/>
            <a:ext cx="942078" cy="868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546" y="5218338"/>
            <a:ext cx="1580775" cy="1163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354" y="5253255"/>
            <a:ext cx="1028965" cy="1249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382" y="5401445"/>
            <a:ext cx="1517867" cy="915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429" y="1405769"/>
            <a:ext cx="845058" cy="686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045" y="2418031"/>
            <a:ext cx="971955" cy="9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430" y="2447978"/>
            <a:ext cx="1025627" cy="866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991" y="5487991"/>
            <a:ext cx="828809" cy="828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837" y="1293947"/>
            <a:ext cx="717289" cy="879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050" y="1204203"/>
            <a:ext cx="918469" cy="918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206" y="2541856"/>
            <a:ext cx="1000628" cy="1011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074" y="3772329"/>
            <a:ext cx="1080343" cy="102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960" y="2613392"/>
            <a:ext cx="1044998" cy="777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9" name="Picture 9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137" y="2682640"/>
            <a:ext cx="1263197" cy="757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0" name="Picture 10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645" y="3843010"/>
            <a:ext cx="959503" cy="89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1" name="Picture 11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221" y="3923028"/>
            <a:ext cx="952370" cy="898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2" name="Picture 1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759" y="1109600"/>
            <a:ext cx="877101" cy="905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3" name="Picture 13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939" y="1293525"/>
            <a:ext cx="723542" cy="715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4" name="Picture 14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495" y="2613391"/>
            <a:ext cx="973976" cy="811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5" name="Picture 8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692" y="3772329"/>
            <a:ext cx="1129678" cy="1104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291" y="3685563"/>
            <a:ext cx="1298211" cy="129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26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Utilities</a:t>
            </a:r>
          </a:p>
        </p:txBody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010206"/>
            <a:ext cx="8534400" cy="4419600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Programming language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ANSI C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Compiler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GNU-</a:t>
            </a:r>
            <a:r>
              <a:rPr lang="en-US" altLang="zh-CN" dirty="0" err="1">
                <a:ea typeface="宋体" panose="02010600030101010101" pitchFamily="2" charset="-122"/>
              </a:rPr>
              <a:t>gcc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Tools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GNU tool chain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163576-A099-4753-B1D0-D2A660B00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05" y="4245422"/>
            <a:ext cx="11392790" cy="219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6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GNU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Free software 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Richard Stallman, 1984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A complete Unix-like system with source code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An environment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All major components of a Unix operating system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Except for kernel</a:t>
            </a:r>
          </a:p>
          <a:p>
            <a:endParaRPr lang="zh-CN" altLang="en-US" dirty="0"/>
          </a:p>
        </p:txBody>
      </p:sp>
      <p:pic>
        <p:nvPicPr>
          <p:cNvPr id="10" name="图片 5" descr="128px-Heckert_GNU_white_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634" y="975627"/>
            <a:ext cx="1981200" cy="193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8BF60A9-0BED-4A42-B588-39E6C063D47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618513" y="3372596"/>
            <a:ext cx="4384907" cy="292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94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775"/>
          <a:stretch/>
        </p:blipFill>
        <p:spPr>
          <a:xfrm>
            <a:off x="0" y="0"/>
            <a:ext cx="3591499" cy="6858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3591499" cy="6858000"/>
          </a:xfrm>
          <a:prstGeom prst="rect">
            <a:avLst/>
          </a:prstGeom>
          <a:solidFill>
            <a:srgbClr val="005D9C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346734" y="2388946"/>
            <a:ext cx="6961412" cy="915004"/>
          </a:xfrm>
          <a:prstGeom prst="rect">
            <a:avLst/>
          </a:prstGeom>
          <a:solidFill>
            <a:srgbClr val="CDFBFF"/>
          </a:solidFill>
          <a:ln w="38100">
            <a:solidFill>
              <a:srgbClr val="005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文本框 13"/>
          <p:cNvSpPr txBox="1"/>
          <p:nvPr/>
        </p:nvSpPr>
        <p:spPr>
          <a:xfrm>
            <a:off x="4346733" y="2448309"/>
            <a:ext cx="696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spc="600" dirty="0">
                <a:solidFill>
                  <a:srgbClr val="005D9C"/>
                </a:solidFill>
                <a:latin typeface="义启小楷书" panose="02010601030101010101" pitchFamily="2" charset="-128"/>
                <a:ea typeface="义启小楷书" panose="02010601030101010101" pitchFamily="2" charset="-128"/>
              </a:rPr>
              <a:t>一、计算机系统概述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0EF9F9F-70E2-47A9-9B50-C75D5BD09817}"/>
              </a:ext>
            </a:extLst>
          </p:cNvPr>
          <p:cNvSpPr/>
          <p:nvPr/>
        </p:nvSpPr>
        <p:spPr>
          <a:xfrm>
            <a:off x="0" y="0"/>
            <a:ext cx="3591499" cy="6858000"/>
          </a:xfrm>
          <a:prstGeom prst="rect">
            <a:avLst/>
          </a:prstGeom>
          <a:solidFill>
            <a:srgbClr val="005D9C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F3E92151-E84A-488E-8B86-B1648BC4DF6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656D78"/>
              </a:clrFrom>
              <a:clrTo>
                <a:srgbClr val="656D7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17718" y="506407"/>
            <a:ext cx="880575" cy="877289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E3CA8D5E-F9F5-4648-8B5F-4B9FDD4C2E28}"/>
              </a:ext>
            </a:extLst>
          </p:cNvPr>
          <p:cNvSpPr txBox="1"/>
          <p:nvPr/>
        </p:nvSpPr>
        <p:spPr>
          <a:xfrm>
            <a:off x="-26473" y="2750678"/>
            <a:ext cx="34118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3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原版权：</a:t>
            </a:r>
            <a:endParaRPr lang="en-US" altLang="zh-CN" sz="2800" spc="3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ctr"/>
            <a:r>
              <a:rPr lang="zh-CN" altLang="en-US" sz="2800" spc="3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谭志虎、秦磊华等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4A18AE79-F5DF-45E7-84B1-940BB0BCB2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0962" y="1654403"/>
            <a:ext cx="4296880" cy="793906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7F39A88E-9583-450E-B287-3F59979CC297}"/>
              </a:ext>
            </a:extLst>
          </p:cNvPr>
          <p:cNvSpPr txBox="1"/>
          <p:nvPr/>
        </p:nvSpPr>
        <p:spPr>
          <a:xfrm>
            <a:off x="-26473" y="5611613"/>
            <a:ext cx="3912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3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改版及授课：刘双虎</a:t>
            </a:r>
          </a:p>
        </p:txBody>
      </p:sp>
      <p:pic>
        <p:nvPicPr>
          <p:cNvPr id="28" name="Picture 2" descr="20130702002045_美东行_副本">
            <a:extLst>
              <a:ext uri="{FF2B5EF4-FFF2-40B4-BE49-F238E27FC236}">
                <a16:creationId xmlns:a16="http://schemas.microsoft.com/office/drawing/2014/main" id="{98043BF8-AF02-4DAA-909A-086FC65B42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8" t="20805" r="27417" b="4822"/>
          <a:stretch/>
        </p:blipFill>
        <p:spPr bwMode="auto">
          <a:xfrm>
            <a:off x="1003704" y="3917473"/>
            <a:ext cx="1286124" cy="1286124"/>
          </a:xfrm>
          <a:prstGeom prst="ellipse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82E10008-A8E4-4157-895C-C0D9767B16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8536" y="6250400"/>
            <a:ext cx="3440383" cy="607600"/>
          </a:xfrm>
          <a:prstGeom prst="rect">
            <a:avLst/>
          </a:prstGeom>
        </p:spPr>
      </p:pic>
      <p:sp>
        <p:nvSpPr>
          <p:cNvPr id="16" name="圆角矩形 17">
            <a:extLst>
              <a:ext uri="{FF2B5EF4-FFF2-40B4-BE49-F238E27FC236}">
                <a16:creationId xmlns:a16="http://schemas.microsoft.com/office/drawing/2014/main" id="{C9839E39-3598-4F0D-9B1B-4AC429B52F36}"/>
              </a:ext>
            </a:extLst>
          </p:cNvPr>
          <p:cNvSpPr/>
          <p:nvPr/>
        </p:nvSpPr>
        <p:spPr>
          <a:xfrm>
            <a:off x="1217111" y="392295"/>
            <a:ext cx="1083362" cy="108336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984B69D-1102-4126-B464-C4BB7BFE0CC2}"/>
              </a:ext>
            </a:extLst>
          </p:cNvPr>
          <p:cNvCxnSpPr/>
          <p:nvPr/>
        </p:nvCxnSpPr>
        <p:spPr>
          <a:xfrm>
            <a:off x="322590" y="2218131"/>
            <a:ext cx="2991677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" descr="C:\Users\tiger\AppData\Local\Microsoft\Windows\Temporary Internet Files\Content.IE5\W11K6U1A\MC900310822[1].wmf">
            <a:extLst>
              <a:ext uri="{FF2B5EF4-FFF2-40B4-BE49-F238E27FC236}">
                <a16:creationId xmlns:a16="http://schemas.microsoft.com/office/drawing/2014/main" id="{FA5B86FE-B43D-4CC7-8241-C24A3394C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803006" y="4612390"/>
            <a:ext cx="1885480" cy="1998445"/>
          </a:xfrm>
          <a:prstGeom prst="rect">
            <a:avLst/>
          </a:prstGeom>
          <a:noFill/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FB6A903-274D-4E89-A2CB-B8173739A8CB}"/>
              </a:ext>
            </a:extLst>
          </p:cNvPr>
          <p:cNvSpPr txBox="1"/>
          <p:nvPr/>
        </p:nvSpPr>
        <p:spPr>
          <a:xfrm>
            <a:off x="6018536" y="3713249"/>
            <a:ext cx="477465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3600" spc="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1.2</a:t>
            </a:r>
            <a:r>
              <a:rPr lang="zh-CN" altLang="en-US" sz="3600" spc="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计算机系统组成</a:t>
            </a:r>
          </a:p>
        </p:txBody>
      </p:sp>
    </p:spTree>
    <p:extLst>
      <p:ext uri="{BB962C8B-B14F-4D97-AF65-F5344CB8AC3E}">
        <p14:creationId xmlns:p14="http://schemas.microsoft.com/office/powerpoint/2010/main" val="331717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 advClick="0" advTm="8400"/>
    </mc:Choice>
    <mc:Fallback xmlns="">
      <p:transition spd="slow" advClick="0" advTm="8400"/>
    </mc:Fallback>
  </mc:AlternateContent>
  <p:extLst mod="1">
    <p:ext uri="{E180D4A7-C9FB-4DFB-919C-405C955672EB}">
      <p14:showEvtLst xmlns:p14="http://schemas.microsoft.com/office/powerpoint/2010/main">
        <p14:playEvt time="2" objId="4"/>
        <p14:stopEvt time="8737" objId="4"/>
      </p14:showEvt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The C Programming Language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>
                <a:ea typeface="宋体" panose="02010600030101010101" pitchFamily="2" charset="-122"/>
              </a:rPr>
              <a:t>C was developed </a:t>
            </a:r>
          </a:p>
          <a:p>
            <a:pPr lvl="1">
              <a:lnSpc>
                <a:spcPct val="130000"/>
              </a:lnSpc>
            </a:pPr>
            <a:r>
              <a:rPr lang="en-US" altLang="zh-CN" dirty="0">
                <a:ea typeface="宋体" panose="02010600030101010101" pitchFamily="2" charset="-122"/>
              </a:rPr>
              <a:t>in 1969 to 1973   by Dennis Ritchie of Bell Laboratories. </a:t>
            </a:r>
          </a:p>
          <a:p>
            <a:pPr>
              <a:lnSpc>
                <a:spcPct val="130000"/>
              </a:lnSpc>
            </a:pPr>
            <a:r>
              <a:rPr lang="en-US" altLang="zh-CN" dirty="0">
                <a:ea typeface="宋体" panose="02010600030101010101" pitchFamily="2" charset="-122"/>
              </a:rPr>
              <a:t>The American National Standards Institute (ANSI)</a:t>
            </a:r>
          </a:p>
          <a:p>
            <a:pPr lvl="1">
              <a:lnSpc>
                <a:spcPct val="130000"/>
              </a:lnSpc>
            </a:pPr>
            <a:r>
              <a:rPr lang="en-US" altLang="zh-CN" dirty="0">
                <a:ea typeface="宋体" panose="02010600030101010101" pitchFamily="2" charset="-122"/>
              </a:rPr>
              <a:t>ratified the ANSI C standard in 1989. </a:t>
            </a:r>
          </a:p>
          <a:p>
            <a:pPr lvl="1">
              <a:lnSpc>
                <a:spcPct val="130000"/>
              </a:lnSpc>
            </a:pPr>
            <a:r>
              <a:rPr lang="en-US" altLang="zh-CN" dirty="0">
                <a:ea typeface="宋体" panose="02010600030101010101" pitchFamily="2" charset="-122"/>
              </a:rPr>
              <a:t>the C language and a set of library functions known as the </a:t>
            </a:r>
            <a:r>
              <a:rPr lang="en-US" altLang="zh-CN" i="1" dirty="0">
                <a:ea typeface="宋体" panose="02010600030101010101" pitchFamily="2" charset="-122"/>
              </a:rPr>
              <a:t>C standard library</a:t>
            </a:r>
            <a:r>
              <a:rPr lang="en-US" altLang="zh-CN" dirty="0">
                <a:ea typeface="宋体" panose="02010600030101010101" pitchFamily="2" charset="-122"/>
              </a:rPr>
              <a:t>. </a:t>
            </a:r>
          </a:p>
          <a:p>
            <a:pPr>
              <a:lnSpc>
                <a:spcPct val="130000"/>
              </a:lnSpc>
            </a:pPr>
            <a:r>
              <a:rPr lang="en-US" altLang="zh-CN" dirty="0">
                <a:ea typeface="宋体" panose="02010600030101010101" pitchFamily="2" charset="-122"/>
              </a:rPr>
              <a:t>C was closely tied with the Unix operating system</a:t>
            </a:r>
          </a:p>
          <a:p>
            <a:pPr lvl="1">
              <a:lnSpc>
                <a:spcPct val="130000"/>
              </a:lnSpc>
            </a:pPr>
            <a:r>
              <a:rPr lang="en-US" altLang="zh-CN" dirty="0">
                <a:ea typeface="宋体" panose="02010600030101010101" pitchFamily="2" charset="-122"/>
              </a:rPr>
              <a:t>C was developed from the beginning as the system programming language for Unix. </a:t>
            </a:r>
          </a:p>
          <a:p>
            <a:pPr lvl="1">
              <a:lnSpc>
                <a:spcPct val="130000"/>
              </a:lnSpc>
            </a:pPr>
            <a:r>
              <a:rPr lang="en-US" altLang="zh-CN" dirty="0">
                <a:ea typeface="宋体" panose="02010600030101010101" pitchFamily="2" charset="-122"/>
              </a:rPr>
              <a:t>Most of the Unix kernel, and all of its supporting tools and libraries, were written in C. 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C is the language of choice for system-level programming</a:t>
            </a:r>
          </a:p>
          <a:p>
            <a:endParaRPr lang="zh-CN" altLang="en-US" dirty="0"/>
          </a:p>
          <a:p>
            <a:pPr lvl="1">
              <a:lnSpc>
                <a:spcPct val="130000"/>
              </a:lnSpc>
            </a:pPr>
            <a:endParaRPr lang="en-US" altLang="zh-CN" dirty="0"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8519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计算机发展应用</a:t>
            </a:r>
          </a:p>
          <a:p>
            <a:pPr eaLnBrk="1" hangingPunct="1"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计算机系统组成</a:t>
            </a:r>
          </a:p>
          <a:p>
            <a:pPr eaLnBrk="1" hangingPunct="1">
              <a:defRPr/>
            </a:pPr>
            <a:r>
              <a:rPr lang="zh-CN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计算机系统层次结构</a:t>
            </a:r>
            <a:endParaRPr lang="en-US" altLang="zh-CN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计算机系统性能评价</a:t>
            </a:r>
          </a:p>
          <a:p>
            <a:pPr eaLnBrk="1" hangingPunct="1">
              <a:defRPr/>
            </a:pP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09" y="3171041"/>
            <a:ext cx="4600313" cy="307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27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2783981" y="1742783"/>
            <a:ext cx="0" cy="3920728"/>
            <a:chOff x="2762716" y="1732152"/>
            <a:chExt cx="0" cy="3920728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B837456D-A447-4E46-9E55-042440EB2D8C}"/>
                </a:ext>
              </a:extLst>
            </p:cNvPr>
            <p:cNvCxnSpPr>
              <a:cxnSpLocks/>
            </p:cNvCxnSpPr>
            <p:nvPr/>
          </p:nvCxnSpPr>
          <p:spPr>
            <a:xfrm>
              <a:off x="2762716" y="3826315"/>
              <a:ext cx="0" cy="340706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AC2176CF-02B0-4713-879B-1B0C7598BA45}"/>
                </a:ext>
              </a:extLst>
            </p:cNvPr>
            <p:cNvCxnSpPr/>
            <p:nvPr/>
          </p:nvCxnSpPr>
          <p:spPr>
            <a:xfrm>
              <a:off x="2762716" y="2415788"/>
              <a:ext cx="0" cy="341333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E21ABEA-194B-4C36-9148-7395F942674B}"/>
                </a:ext>
              </a:extLst>
            </p:cNvPr>
            <p:cNvCxnSpPr/>
            <p:nvPr/>
          </p:nvCxnSpPr>
          <p:spPr>
            <a:xfrm>
              <a:off x="2762716" y="1732152"/>
              <a:ext cx="0" cy="341333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A6DBFE0E-42E2-4B2D-AAFC-EA4BBE483D25}"/>
                </a:ext>
              </a:extLst>
            </p:cNvPr>
            <p:cNvCxnSpPr/>
            <p:nvPr/>
          </p:nvCxnSpPr>
          <p:spPr>
            <a:xfrm>
              <a:off x="2762716" y="4610303"/>
              <a:ext cx="0" cy="341333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FED7BC20-F9E9-46C7-B74E-D1B9D280CF02}"/>
                </a:ext>
              </a:extLst>
            </p:cNvPr>
            <p:cNvCxnSpPr/>
            <p:nvPr/>
          </p:nvCxnSpPr>
          <p:spPr>
            <a:xfrm>
              <a:off x="2762716" y="3122019"/>
              <a:ext cx="0" cy="341333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2434812A-2254-4AD0-85C2-D88ED8672C61}"/>
                </a:ext>
              </a:extLst>
            </p:cNvPr>
            <p:cNvCxnSpPr/>
            <p:nvPr/>
          </p:nvCxnSpPr>
          <p:spPr>
            <a:xfrm>
              <a:off x="2762716" y="5311547"/>
              <a:ext cx="0" cy="341333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071FFC90-1654-46A9-A939-DA04CC880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计算机的层次结构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410D714-74B6-46A0-B995-AFB05F61A9BF}"/>
              </a:ext>
            </a:extLst>
          </p:cNvPr>
          <p:cNvSpPr/>
          <p:nvPr/>
        </p:nvSpPr>
        <p:spPr>
          <a:xfrm>
            <a:off x="8195094" y="1331316"/>
            <a:ext cx="3255227" cy="429856"/>
          </a:xfrm>
          <a:prstGeom prst="rect">
            <a:avLst/>
          </a:prstGeom>
          <a:solidFill>
            <a:srgbClr val="59B2FF"/>
          </a:solidFill>
        </p:spPr>
        <p:txBody>
          <a:bodyPr wrap="square" lIns="86672" tIns="43336" rIns="86672" bIns="43336">
            <a:spAutoFit/>
          </a:bodyPr>
          <a:lstStyle/>
          <a:p>
            <a:pPr marL="325103" indent="-325103" algn="ctr">
              <a:lnSpc>
                <a:spcPct val="13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1896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不同用户处在不同层次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2FC5266-A0DB-4CBA-9B4B-853EEADE2E59}"/>
              </a:ext>
            </a:extLst>
          </p:cNvPr>
          <p:cNvSpPr/>
          <p:nvPr/>
        </p:nvSpPr>
        <p:spPr>
          <a:xfrm>
            <a:off x="8195094" y="1879400"/>
            <a:ext cx="3255227" cy="429856"/>
          </a:xfrm>
          <a:prstGeom prst="rect">
            <a:avLst/>
          </a:prstGeom>
          <a:solidFill>
            <a:schemeClr val="accent2"/>
          </a:solidFill>
        </p:spPr>
        <p:txBody>
          <a:bodyPr wrap="square" lIns="86672" tIns="43336" rIns="86672" bIns="43336">
            <a:spAutoFit/>
          </a:bodyPr>
          <a:lstStyle/>
          <a:p>
            <a:pPr marL="325103" indent="-325103" algn="ctr">
              <a:lnSpc>
                <a:spcPct val="13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1896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不同层次具有不同属性</a:t>
            </a:r>
            <a:endParaRPr lang="en-US" altLang="zh-CN" sz="1896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EE7AE08-3A4B-40C0-A91F-0740D30F7FE8}"/>
              </a:ext>
            </a:extLst>
          </p:cNvPr>
          <p:cNvSpPr/>
          <p:nvPr/>
        </p:nvSpPr>
        <p:spPr>
          <a:xfrm>
            <a:off x="8195094" y="2428596"/>
            <a:ext cx="3255227" cy="429856"/>
          </a:xfrm>
          <a:prstGeom prst="rect">
            <a:avLst/>
          </a:prstGeom>
          <a:solidFill>
            <a:srgbClr val="59B2FF"/>
          </a:solidFill>
        </p:spPr>
        <p:txBody>
          <a:bodyPr wrap="square" lIns="86672" tIns="43336" rIns="86672" bIns="43336">
            <a:spAutoFit/>
          </a:bodyPr>
          <a:lstStyle/>
          <a:p>
            <a:pPr marL="325103" indent="-325103" algn="ctr">
              <a:lnSpc>
                <a:spcPct val="13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1896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不同层次使用不同工具</a:t>
            </a:r>
            <a:endParaRPr lang="en-US" altLang="zh-CN" sz="1896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D33FFE0-5202-4C8D-A279-53F9EE75B834}"/>
              </a:ext>
            </a:extLst>
          </p:cNvPr>
          <p:cNvSpPr/>
          <p:nvPr/>
        </p:nvSpPr>
        <p:spPr>
          <a:xfrm>
            <a:off x="8195094" y="2977792"/>
            <a:ext cx="3255227" cy="429856"/>
          </a:xfrm>
          <a:prstGeom prst="rect">
            <a:avLst/>
          </a:prstGeom>
          <a:solidFill>
            <a:schemeClr val="accent2"/>
          </a:solidFill>
        </p:spPr>
        <p:txBody>
          <a:bodyPr wrap="square" lIns="86672" tIns="43336" rIns="86672" bIns="43336">
            <a:spAutoFit/>
          </a:bodyPr>
          <a:lstStyle/>
          <a:p>
            <a:pPr marL="325103" indent="-325103" algn="ctr">
              <a:lnSpc>
                <a:spcPct val="13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1896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不同层次代码效率不同</a:t>
            </a:r>
            <a:endParaRPr lang="en-US" altLang="zh-CN" sz="1896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44A816-9762-4E17-A9A0-F048A0649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2411" y="2072472"/>
            <a:ext cx="2590657" cy="4160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  <a:miter lim="800000"/>
            <a:headEnd/>
            <a:tailEnd/>
          </a:ln>
          <a:extLst/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69"/>
              </a:spcBef>
              <a:spcAft>
                <a:spcPts val="569"/>
              </a:spcAft>
            </a:pPr>
            <a:r>
              <a:rPr lang="zh-CN" altLang="en-US" sz="1896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高级语言 </a:t>
            </a:r>
            <a:r>
              <a:rPr lang="en-US" altLang="zh-CN" sz="1896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(C)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68D87C-1A8A-4B28-B2C9-C9EFBA69D0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9918" y="4145753"/>
            <a:ext cx="2603149" cy="4160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  <a:miter lim="800000"/>
            <a:headEnd/>
            <a:tailEnd/>
          </a:ln>
          <a:extLst/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69"/>
              </a:spcBef>
              <a:spcAft>
                <a:spcPts val="569"/>
              </a:spcAft>
            </a:pPr>
            <a:r>
              <a:rPr lang="zh-CN" altLang="en-US" sz="1896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指令集架构层 </a:t>
            </a:r>
            <a:r>
              <a:rPr lang="en-US" altLang="zh-CN" sz="1896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 MIPS)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2995A7-FDD5-4F6A-A54E-059BB56207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2411" y="4962306"/>
            <a:ext cx="2590658" cy="3826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xtLst/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69"/>
              </a:spcBef>
              <a:spcAft>
                <a:spcPts val="569"/>
              </a:spcAft>
            </a:pPr>
            <a:r>
              <a:rPr lang="zh-CN" altLang="en-US" sz="1896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微代码层</a:t>
            </a:r>
            <a:endParaRPr lang="en-US" altLang="zh-CN" sz="1896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80F3C220-BDCA-4CBE-81FA-9705B8AF8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1147" y="2550763"/>
            <a:ext cx="1308028" cy="22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497" tIns="25399" rIns="63497" bIns="25399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Compiler(</a:t>
            </a:r>
            <a:r>
              <a:rPr lang="zh-CN" altLang="en-US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翻译</a:t>
            </a: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77471590-3C02-498B-BEDC-584529AD7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0340" y="3262994"/>
            <a:ext cx="1756932" cy="22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497" tIns="25399" rIns="63497" bIns="25399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Assembler(</a:t>
            </a:r>
            <a:r>
              <a:rPr lang="zh-CN" altLang="en-US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汇编</a:t>
            </a: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</a:p>
        </p:txBody>
      </p:sp>
      <p:sp>
        <p:nvSpPr>
          <p:cNvPr id="15" name="Rectangle 24">
            <a:extLst>
              <a:ext uri="{FF2B5EF4-FFF2-40B4-BE49-F238E27FC236}">
                <a16:creationId xmlns:a16="http://schemas.microsoft.com/office/drawing/2014/main" id="{B0757733-AB4D-4828-9A53-D23DE777A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2410" y="5661081"/>
            <a:ext cx="2590658" cy="3826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  <a:miter lim="800000"/>
            <a:headEnd/>
            <a:tailEnd/>
          </a:ln>
          <a:extLst/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69"/>
              </a:spcBef>
              <a:spcAft>
                <a:spcPts val="569"/>
              </a:spcAft>
            </a:pPr>
            <a:r>
              <a:rPr lang="zh-CN" altLang="en-US" sz="1896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硬件逻辑层</a:t>
            </a:r>
            <a:endParaRPr lang="en-US" altLang="zh-CN" sz="1896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108A03FE-FE26-4137-BECC-67576861D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2409" y="1356449"/>
            <a:ext cx="2590658" cy="3826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xtLst/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69"/>
              </a:spcBef>
              <a:spcAft>
                <a:spcPts val="569"/>
              </a:spcAft>
            </a:pPr>
            <a:r>
              <a:rPr lang="zh-CN" altLang="en-US" sz="1896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应用程序 </a:t>
            </a:r>
            <a:r>
              <a:rPr lang="en-US" altLang="zh-CN" sz="1896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sp>
        <p:nvSpPr>
          <p:cNvPr id="25" name="Rectangle 20">
            <a:extLst>
              <a:ext uri="{FF2B5EF4-FFF2-40B4-BE49-F238E27FC236}">
                <a16:creationId xmlns:a16="http://schemas.microsoft.com/office/drawing/2014/main" id="{5315C97D-A030-4A70-BBD5-2697B03BA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4718" y="3799179"/>
            <a:ext cx="3297390" cy="820699"/>
          </a:xfrm>
          <a:prstGeom prst="rect">
            <a:avLst/>
          </a:prstGeom>
          <a:solidFill>
            <a:srgbClr val="BDD7EE"/>
          </a:solidFill>
          <a:ln w="12700">
            <a:noFill/>
            <a:prstDash val="dash"/>
            <a:miter lim="800000"/>
            <a:headEnd/>
            <a:tailEnd/>
          </a:ln>
          <a:extLst/>
        </p:spPr>
        <p:txBody>
          <a:bodyPr wrap="square" lIns="85795" tIns="42145" rIns="85795" bIns="42145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25103" indent="-325103">
              <a:lnSpc>
                <a:spcPct val="105000"/>
              </a:lnSpc>
              <a:spcBef>
                <a:spcPct val="0"/>
              </a:spcBef>
              <a:buNone/>
            </a:pPr>
            <a:r>
              <a:rPr lang="en-US" altLang="zh-CN" sz="1138" dirty="0">
                <a:latin typeface="Consolas" panose="020B0609020204030204" pitchFamily="49" charset="0"/>
                <a:ea typeface="微软雅黑" panose="020B0503020204020204" charset="-122"/>
              </a:rPr>
              <a:t>0000 1001 1100 0110 1010 1111 0101 1000</a:t>
            </a:r>
          </a:p>
          <a:p>
            <a:pPr marL="325103" indent="-325103">
              <a:lnSpc>
                <a:spcPct val="105000"/>
              </a:lnSpc>
              <a:spcBef>
                <a:spcPct val="0"/>
              </a:spcBef>
              <a:buNone/>
            </a:pPr>
            <a:r>
              <a:rPr lang="en-US" altLang="zh-CN" sz="1138" dirty="0">
                <a:latin typeface="Consolas" panose="020B0609020204030204" pitchFamily="49" charset="0"/>
                <a:ea typeface="微软雅黑" panose="020B0503020204020204" charset="-122"/>
              </a:rPr>
              <a:t>1010 1111 0101 1000 0000 1001 1100 0110 </a:t>
            </a:r>
          </a:p>
          <a:p>
            <a:pPr marL="325103" indent="-325103">
              <a:lnSpc>
                <a:spcPct val="105000"/>
              </a:lnSpc>
              <a:spcBef>
                <a:spcPct val="0"/>
              </a:spcBef>
              <a:buNone/>
            </a:pPr>
            <a:r>
              <a:rPr lang="en-US" altLang="zh-CN" sz="1138" dirty="0">
                <a:latin typeface="Consolas" panose="020B0609020204030204" pitchFamily="49" charset="0"/>
                <a:ea typeface="微软雅黑" panose="020B0503020204020204" charset="-122"/>
              </a:rPr>
              <a:t>1100 0110 1010 1111 0101 1000 0000 1001 </a:t>
            </a:r>
          </a:p>
          <a:p>
            <a:pPr marL="325103" indent="-325103">
              <a:lnSpc>
                <a:spcPct val="105000"/>
              </a:lnSpc>
              <a:spcBef>
                <a:spcPct val="0"/>
              </a:spcBef>
              <a:buNone/>
            </a:pPr>
            <a:r>
              <a:rPr lang="en-US" altLang="zh-CN" sz="1138" dirty="0">
                <a:latin typeface="Consolas" panose="020B0609020204030204" pitchFamily="49" charset="0"/>
                <a:ea typeface="微软雅黑" panose="020B0503020204020204" charset="-122"/>
              </a:rPr>
              <a:t>0101 1000 0000 1001 1100 0110 1010 1111 </a:t>
            </a:r>
          </a:p>
        </p:txBody>
      </p:sp>
      <p:sp>
        <p:nvSpPr>
          <p:cNvPr id="26" name="Rectangle 18">
            <a:extLst>
              <a:ext uri="{FF2B5EF4-FFF2-40B4-BE49-F238E27FC236}">
                <a16:creationId xmlns:a16="http://schemas.microsoft.com/office/drawing/2014/main" id="{447D5504-DCC2-41FC-BFA8-97ED6BE12AAE}"/>
              </a:ext>
            </a:extLst>
          </p:cNvPr>
          <p:cNvSpPr txBox="1">
            <a:spLocks noChangeArrowheads="1"/>
          </p:cNvSpPr>
          <p:nvPr/>
        </p:nvSpPr>
        <p:spPr>
          <a:xfrm>
            <a:off x="5154718" y="2719704"/>
            <a:ext cx="1808636" cy="869119"/>
          </a:xfrm>
          <a:prstGeom prst="rect">
            <a:avLst/>
          </a:prstGeom>
          <a:solidFill>
            <a:srgbClr val="C5E0B4"/>
          </a:solidFill>
          <a:ln>
            <a:noFill/>
            <a:prstDash val="dash"/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5103" indent="-325103" defTabSz="433471">
              <a:lnSpc>
                <a:spcPct val="105000"/>
              </a:lnSpc>
              <a:spcBef>
                <a:spcPct val="0"/>
              </a:spcBef>
              <a:buNone/>
              <a:tabLst>
                <a:tab pos="1011433" algn="l"/>
              </a:tabLst>
              <a:defRPr/>
            </a:pPr>
            <a:r>
              <a:rPr lang="en-US" altLang="zh-CN" sz="1327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lw</a:t>
            </a: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	  $t0, 0($2)</a:t>
            </a:r>
          </a:p>
          <a:p>
            <a:pPr marL="325103" indent="-325103" defTabSz="433471">
              <a:lnSpc>
                <a:spcPct val="105000"/>
              </a:lnSpc>
              <a:spcBef>
                <a:spcPct val="0"/>
              </a:spcBef>
              <a:buNone/>
              <a:tabLst>
                <a:tab pos="1011433" algn="l"/>
              </a:tabLst>
              <a:defRPr/>
            </a:pPr>
            <a:r>
              <a:rPr lang="en-US" altLang="zh-CN" sz="1327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lw</a:t>
            </a: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	  $t1, 4($2)</a:t>
            </a:r>
          </a:p>
          <a:p>
            <a:pPr marL="325103" indent="-325103" defTabSz="433471">
              <a:lnSpc>
                <a:spcPct val="105000"/>
              </a:lnSpc>
              <a:spcBef>
                <a:spcPct val="0"/>
              </a:spcBef>
              <a:buNone/>
              <a:tabLst>
                <a:tab pos="1011433" algn="l"/>
              </a:tabLst>
              <a:defRPr/>
            </a:pPr>
            <a:r>
              <a:rPr lang="en-US" altLang="zh-CN" sz="1327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sw</a:t>
            </a: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	  $t1, 0($2)</a:t>
            </a:r>
          </a:p>
          <a:p>
            <a:pPr marL="325103" indent="-325103" defTabSz="433471">
              <a:lnSpc>
                <a:spcPct val="105000"/>
              </a:lnSpc>
              <a:spcBef>
                <a:spcPct val="0"/>
              </a:spcBef>
              <a:buNone/>
              <a:tabLst>
                <a:tab pos="1011433" algn="l"/>
              </a:tabLst>
              <a:defRPr/>
            </a:pPr>
            <a:r>
              <a:rPr lang="en-US" altLang="zh-CN" sz="1327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sw</a:t>
            </a: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	  $t0, 4($2)</a:t>
            </a:r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FBFE769A-ABD2-4870-8DAA-35537193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4718" y="1947876"/>
            <a:ext cx="1849872" cy="6918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noFill/>
            <a:prstDash val="dash"/>
            <a:miter lim="800000"/>
            <a:headEnd/>
            <a:tailEnd/>
          </a:ln>
          <a:extLst/>
        </p:spPr>
        <p:txBody>
          <a:bodyPr lIns="60207" tIns="24083" rIns="60207" bIns="24083">
            <a:spAutoFit/>
          </a:bodyPr>
          <a:lstStyle>
            <a:lvl1pPr marL="342900" indent="-342900"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temp = v[k];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v[k] = v[k+1];</a:t>
            </a: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v[k+1] = temp;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6219D45-9E9E-4762-85D0-03DFE35132A4}"/>
              </a:ext>
            </a:extLst>
          </p:cNvPr>
          <p:cNvCxnSpPr/>
          <p:nvPr/>
        </p:nvCxnSpPr>
        <p:spPr>
          <a:xfrm>
            <a:off x="4395142" y="5159131"/>
            <a:ext cx="6144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4FFA9DFF-5335-4165-8342-876FE39FBAFA}"/>
              </a:ext>
            </a:extLst>
          </p:cNvPr>
          <p:cNvCxnSpPr/>
          <p:nvPr/>
        </p:nvCxnSpPr>
        <p:spPr>
          <a:xfrm>
            <a:off x="4373876" y="5910147"/>
            <a:ext cx="6144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3F9AC042-17B0-4CAA-BE48-0C1338D729DE}"/>
              </a:ext>
            </a:extLst>
          </p:cNvPr>
          <p:cNvCxnSpPr/>
          <p:nvPr/>
        </p:nvCxnSpPr>
        <p:spPr>
          <a:xfrm>
            <a:off x="4403711" y="4341639"/>
            <a:ext cx="6144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1E2D8972-7D3D-4F92-8016-780414B2AF44}"/>
              </a:ext>
            </a:extLst>
          </p:cNvPr>
          <p:cNvCxnSpPr/>
          <p:nvPr/>
        </p:nvCxnSpPr>
        <p:spPr>
          <a:xfrm>
            <a:off x="4403711" y="2956159"/>
            <a:ext cx="6144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1900B121-0839-4E63-B13E-239D44660A91}"/>
              </a:ext>
            </a:extLst>
          </p:cNvPr>
          <p:cNvCxnSpPr/>
          <p:nvPr/>
        </p:nvCxnSpPr>
        <p:spPr>
          <a:xfrm>
            <a:off x="4403711" y="2269570"/>
            <a:ext cx="6144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28CC40A6-BB04-454F-9584-4EDFDF6D0430}"/>
              </a:ext>
            </a:extLst>
          </p:cNvPr>
          <p:cNvSpPr/>
          <p:nvPr/>
        </p:nvSpPr>
        <p:spPr>
          <a:xfrm>
            <a:off x="5154718" y="5769254"/>
            <a:ext cx="1877362" cy="2630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noFill/>
            <a:prstDash val="dash"/>
            <a:miter lim="800000"/>
            <a:headEnd/>
            <a:tailEnd/>
          </a:ln>
          <a:extLst/>
        </p:spPr>
        <p:txBody>
          <a:bodyPr lIns="60207" tIns="24083" rIns="60207" bIns="24083">
            <a:spAutoFit/>
          </a:bodyPr>
          <a:lstStyle/>
          <a:p>
            <a:pPr marL="325103" indent="-325103" defTabSz="433471">
              <a:lnSpc>
                <a:spcPct val="105000"/>
              </a:lnSpc>
            </a:pPr>
            <a:r>
              <a:rPr lang="zh-CN" altLang="en-US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使用布尔代数和真值表</a:t>
            </a:r>
          </a:p>
        </p:txBody>
      </p:sp>
      <p:graphicFrame>
        <p:nvGraphicFramePr>
          <p:cNvPr id="36" name="Object 3">
            <a:extLst>
              <a:ext uri="{FF2B5EF4-FFF2-40B4-BE49-F238E27FC236}">
                <a16:creationId xmlns:a16="http://schemas.microsoft.com/office/drawing/2014/main" id="{B314D3AB-9CBA-477C-A17A-C811584117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4951009"/>
              </p:ext>
            </p:extLst>
          </p:nvPr>
        </p:nvGraphicFramePr>
        <p:xfrm>
          <a:off x="8693357" y="5620980"/>
          <a:ext cx="1147102" cy="68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7" r:id="rId4" imgW="3492063" imgH="2400000" progId="">
                  <p:embed/>
                </p:oleObj>
              </mc:Choice>
              <mc:Fallback>
                <p:oleObj r:id="rId4" imgW="3492063" imgH="2400000" progId="">
                  <p:embed/>
                  <p:pic>
                    <p:nvPicPr>
                      <p:cNvPr id="66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93357" y="5620980"/>
                        <a:ext cx="1147102" cy="68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Picture 35" descr="Picture 1">
            <a:extLst>
              <a:ext uri="{FF2B5EF4-FFF2-40B4-BE49-F238E27FC236}">
                <a16:creationId xmlns:a16="http://schemas.microsoft.com/office/drawing/2014/main" id="{43FE5659-133B-46B0-99CF-8D56703A6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203" y="4723846"/>
            <a:ext cx="1147103" cy="726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A34DF99A-D112-48AF-94CD-F5C7BA0455C3}"/>
              </a:ext>
            </a:extLst>
          </p:cNvPr>
          <p:cNvCxnSpPr/>
          <p:nvPr/>
        </p:nvCxnSpPr>
        <p:spPr>
          <a:xfrm>
            <a:off x="7632937" y="5115660"/>
            <a:ext cx="1092267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07F1BA91-01B0-4350-9203-680F676B5603}"/>
              </a:ext>
            </a:extLst>
          </p:cNvPr>
          <p:cNvCxnSpPr/>
          <p:nvPr/>
        </p:nvCxnSpPr>
        <p:spPr>
          <a:xfrm>
            <a:off x="7235381" y="5926585"/>
            <a:ext cx="1365333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14">
            <a:extLst>
              <a:ext uri="{FF2B5EF4-FFF2-40B4-BE49-F238E27FC236}">
                <a16:creationId xmlns:a16="http://schemas.microsoft.com/office/drawing/2014/main" id="{3927A4CB-DF23-47C0-AD19-0CFF791F39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4270" y="4712101"/>
            <a:ext cx="1756932" cy="22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497" tIns="25399" rIns="63497" bIns="25399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(</a:t>
            </a:r>
            <a:r>
              <a:rPr lang="zh-CN" altLang="en-US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解释</a:t>
            </a:r>
            <a:r>
              <a:rPr lang="en-US" altLang="zh-CN" sz="132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CB27ECB0-F2F0-4E1F-B7A0-A8A1F3FC1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9918" y="3489181"/>
            <a:ext cx="2590657" cy="3826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xtLst/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69"/>
              </a:spcBef>
              <a:spcAft>
                <a:spcPts val="569"/>
              </a:spcAft>
            </a:pPr>
            <a:r>
              <a:rPr lang="zh-CN" altLang="en-US" sz="1896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操作系统</a:t>
            </a:r>
            <a:endParaRPr lang="en-US" altLang="zh-CN" sz="1896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Rectangle 22">
            <a:extLst>
              <a:ext uri="{FF2B5EF4-FFF2-40B4-BE49-F238E27FC236}">
                <a16:creationId xmlns:a16="http://schemas.microsoft.com/office/drawing/2014/main" id="{E340A0A1-D2D8-4BE9-8119-7C3078C69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772" y="4527449"/>
            <a:ext cx="3973425" cy="93485"/>
          </a:xfrm>
          <a:prstGeom prst="rect">
            <a:avLst/>
          </a:prstGeom>
          <a:solidFill>
            <a:srgbClr val="FF0000"/>
          </a:solidFill>
          <a:ln w="12700">
            <a:solidFill>
              <a:srgbClr val="0066BE"/>
            </a:solidFill>
            <a:miter lim="800000"/>
            <a:headEnd/>
            <a:tailEnd/>
          </a:ln>
        </p:spPr>
        <p:txBody>
          <a:bodyPr wrap="none" anchor="ctr"/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799">
              <a:latin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58B5DB-D621-4601-AF5A-E394E65C91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2411" y="2780803"/>
            <a:ext cx="2590657" cy="41600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xtLst/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69"/>
              </a:spcBef>
              <a:spcAft>
                <a:spcPts val="569"/>
              </a:spcAft>
            </a:pPr>
            <a:r>
              <a:rPr lang="zh-CN" altLang="en-US" sz="1896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汇编语言</a:t>
            </a:r>
            <a:r>
              <a:rPr lang="en-US" altLang="zh-CN" sz="1896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(MIPS) </a:t>
            </a:r>
          </a:p>
        </p:txBody>
      </p:sp>
      <p:sp>
        <p:nvSpPr>
          <p:cNvPr id="43" name="矩形 42"/>
          <p:cNvSpPr/>
          <p:nvPr/>
        </p:nvSpPr>
        <p:spPr>
          <a:xfrm>
            <a:off x="9668630" y="5268891"/>
            <a:ext cx="264538" cy="2667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Rectangle 14">
            <a:extLst>
              <a:ext uri="{FF2B5EF4-FFF2-40B4-BE49-F238E27FC236}">
                <a16:creationId xmlns:a16="http://schemas.microsoft.com/office/drawing/2014/main" id="{77471590-3C02-498B-BEDC-584529AD7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38" y="4306631"/>
            <a:ext cx="906544" cy="22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497" tIns="25399" rIns="63497" bIns="25399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sz="1327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Software</a:t>
            </a:r>
          </a:p>
        </p:txBody>
      </p:sp>
      <p:sp>
        <p:nvSpPr>
          <p:cNvPr id="44" name="Rectangle 14">
            <a:extLst>
              <a:ext uri="{FF2B5EF4-FFF2-40B4-BE49-F238E27FC236}">
                <a16:creationId xmlns:a16="http://schemas.microsoft.com/office/drawing/2014/main" id="{77471590-3C02-498B-BEDC-584529AD7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38" y="4671738"/>
            <a:ext cx="1066244" cy="22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497" tIns="25399" rIns="63497" bIns="25399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sz="1327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Hardware</a:t>
            </a:r>
          </a:p>
        </p:txBody>
      </p:sp>
      <p:sp>
        <p:nvSpPr>
          <p:cNvPr id="45" name="Rectangle 18">
            <a:extLst>
              <a:ext uri="{FF2B5EF4-FFF2-40B4-BE49-F238E27FC236}">
                <a16:creationId xmlns:a16="http://schemas.microsoft.com/office/drawing/2014/main" id="{447D5504-DCC2-41FC-BFA8-97ED6BE12AAE}"/>
              </a:ext>
            </a:extLst>
          </p:cNvPr>
          <p:cNvSpPr txBox="1">
            <a:spLocks noChangeArrowheads="1"/>
          </p:cNvSpPr>
          <p:nvPr/>
        </p:nvSpPr>
        <p:spPr>
          <a:xfrm>
            <a:off x="5164556" y="4784172"/>
            <a:ext cx="2664174" cy="869119"/>
          </a:xfrm>
          <a:prstGeom prst="rect">
            <a:avLst/>
          </a:prstGeom>
          <a:solidFill>
            <a:srgbClr val="C5E0B4"/>
          </a:solidFill>
          <a:ln>
            <a:noFill/>
            <a:prstDash val="dash"/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5103" indent="-325103" defTabSz="433471">
              <a:lnSpc>
                <a:spcPct val="105000"/>
              </a:lnSpc>
              <a:spcBef>
                <a:spcPct val="0"/>
              </a:spcBef>
              <a:buNone/>
              <a:tabLst>
                <a:tab pos="1011433" algn="l"/>
              </a:tabLst>
              <a:defRPr/>
            </a:pP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Regwirte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=1,Branch=Jump=0</a:t>
            </a:r>
          </a:p>
          <a:p>
            <a:pPr marL="325103" indent="-325103" defTabSz="433471">
              <a:lnSpc>
                <a:spcPct val="105000"/>
              </a:lnSpc>
              <a:spcBef>
                <a:spcPct val="0"/>
              </a:spcBef>
              <a:buNone/>
              <a:tabLst>
                <a:tab pos="1011433" algn="l"/>
              </a:tabLst>
              <a:defRPr/>
            </a:pP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RegDst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=0</a:t>
            </a:r>
          </a:p>
          <a:p>
            <a:pPr marL="325103" indent="-325103" defTabSz="433471">
              <a:lnSpc>
                <a:spcPct val="105000"/>
              </a:lnSpc>
              <a:spcBef>
                <a:spcPct val="0"/>
              </a:spcBef>
              <a:buNone/>
              <a:tabLst>
                <a:tab pos="1011433" algn="l"/>
              </a:tabLst>
              <a:defRPr/>
            </a:pP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Aluop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=00110</a:t>
            </a:r>
          </a:p>
          <a:p>
            <a:pPr marL="325103" indent="-325103" defTabSz="433471">
              <a:lnSpc>
                <a:spcPct val="105000"/>
              </a:lnSpc>
              <a:spcBef>
                <a:spcPct val="0"/>
              </a:spcBef>
              <a:buNone/>
              <a:tabLst>
                <a:tab pos="1011433" algn="l"/>
              </a:tabLst>
              <a:defRPr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charset="-122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9264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D7655C-F2B1-47E9-B396-D70199AD3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计算机的层次结构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0C24257-6035-4EBA-85C6-F4B6E1C5DFD6}"/>
              </a:ext>
            </a:extLst>
          </p:cNvPr>
          <p:cNvSpPr/>
          <p:nvPr/>
        </p:nvSpPr>
        <p:spPr>
          <a:xfrm>
            <a:off x="5208264" y="1221474"/>
            <a:ext cx="3433247" cy="525628"/>
          </a:xfrm>
          <a:prstGeom prst="rect">
            <a:avLst/>
          </a:prstGeom>
          <a:solidFill>
            <a:srgbClr val="59B2FF"/>
          </a:solidFill>
        </p:spPr>
        <p:txBody>
          <a:bodyPr wrap="square" lIns="91412" tIns="45706" rIns="91412" bIns="45706">
            <a:spAutoFit/>
          </a:bodyPr>
          <a:lstStyle/>
          <a:p>
            <a:pPr marL="720000" indent="-342900">
              <a:lnSpc>
                <a:spcPct val="13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2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透明性概念</a:t>
            </a:r>
            <a:endParaRPr lang="en-US" altLang="zh-CN" sz="2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D072A184-51E5-4FAF-923D-414663E423CC}"/>
              </a:ext>
            </a:extLst>
          </p:cNvPr>
          <p:cNvSpPr txBox="1"/>
          <p:nvPr/>
        </p:nvSpPr>
        <p:spPr>
          <a:xfrm>
            <a:off x="5069960" y="1985663"/>
            <a:ext cx="6665254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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本来存在的事物或属性，从某个角度去看，却好像不存在；</a:t>
            </a:r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3B51FCA0-32D1-443D-9D06-895EC24E6608}"/>
              </a:ext>
            </a:extLst>
          </p:cNvPr>
          <p:cNvSpPr txBox="1"/>
          <p:nvPr/>
        </p:nvSpPr>
        <p:spPr>
          <a:xfrm>
            <a:off x="5101780" y="3022318"/>
            <a:ext cx="6665254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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如硬件的特性对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语言程序设计者而言就具有透明性。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D8D3FD10-18E0-4580-9189-73417AE60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0963" y="1934222"/>
            <a:ext cx="2732334" cy="378291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6969" tIns="26788" rIns="66969" bIns="26788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高级语言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(e.g., C)</a:t>
            </a: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91F82D7F-F652-4707-B71E-2B89D86A7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0963" y="2681290"/>
            <a:ext cx="2732334" cy="378291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66969" tIns="26788" rIns="66969" bIns="26788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4000"/>
              </a:lnSpc>
              <a:spcBef>
                <a:spcPts val="0"/>
              </a:spcBef>
              <a:buFontTx/>
              <a:buNone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汇编语言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(e.g., MIPS) 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EF4071E3-5CDF-4859-A207-F5186F8C43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1113" y="4154529"/>
            <a:ext cx="3072034" cy="404964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66969" tIns="26788" rIns="66969" bIns="26788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4000"/>
              </a:lnSpc>
              <a:spcBef>
                <a:spcPts val="0"/>
              </a:spcBef>
              <a:buFontTx/>
              <a:buNone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指令集架构层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(e.g., MIPS)</a:t>
            </a: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BF8C4A9A-CC7B-422F-8F83-6A9D6B30A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0962" y="4970879"/>
            <a:ext cx="2732335" cy="378291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66969" tIns="26788" rIns="66969" bIns="26788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4000"/>
              </a:lnSpc>
              <a:spcBef>
                <a:spcPts val="0"/>
              </a:spcBef>
              <a:buFontTx/>
              <a:buNone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微代码层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6654F9B7-16A4-4528-A804-75BDD8971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5489" y="2360168"/>
            <a:ext cx="1379561" cy="237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6969" tIns="26788" rIns="66969" bIns="26788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Compiler(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翻译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</a:p>
        </p:txBody>
      </p:sp>
      <p:sp>
        <p:nvSpPr>
          <p:cNvPr id="12" name="Rectangle 22">
            <a:extLst>
              <a:ext uri="{FF2B5EF4-FFF2-40B4-BE49-F238E27FC236}">
                <a16:creationId xmlns:a16="http://schemas.microsoft.com/office/drawing/2014/main" id="{76FBE4F8-8899-4774-AC2A-5E34394A7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4538" y="4499097"/>
            <a:ext cx="3245184" cy="147332"/>
          </a:xfrm>
          <a:prstGeom prst="rect">
            <a:avLst/>
          </a:prstGeom>
          <a:solidFill>
            <a:srgbClr val="59B2FF"/>
          </a:solidFill>
          <a:ln w="12700">
            <a:solidFill>
              <a:srgbClr val="0066BE"/>
            </a:solidFill>
            <a:miter lim="800000"/>
            <a:headEnd/>
            <a:tailEnd/>
          </a:ln>
        </p:spPr>
        <p:txBody>
          <a:bodyPr wrap="none" anchor="ctr"/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98">
              <a:latin typeface="Calibri" panose="020F0502020204030204" pitchFamily="34" charset="0"/>
            </a:endParaRPr>
          </a:p>
        </p:txBody>
      </p:sp>
      <p:sp>
        <p:nvSpPr>
          <p:cNvPr id="13" name="Rectangle 24">
            <a:extLst>
              <a:ext uri="{FF2B5EF4-FFF2-40B4-BE49-F238E27FC236}">
                <a16:creationId xmlns:a16="http://schemas.microsoft.com/office/drawing/2014/main" id="{92FD3F44-FF90-418C-B805-82EFF965C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0961" y="5707868"/>
            <a:ext cx="2732335" cy="378291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66969" tIns="26788" rIns="66969" bIns="26788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4000"/>
              </a:lnSpc>
              <a:spcBef>
                <a:spcPts val="0"/>
              </a:spcBef>
              <a:buFontTx/>
              <a:buNone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硬件逻辑层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CE7B9ED-2543-460B-9F6F-4427C7AA07D6}"/>
              </a:ext>
            </a:extLst>
          </p:cNvPr>
          <p:cNvCxnSpPr/>
          <p:nvPr/>
        </p:nvCxnSpPr>
        <p:spPr>
          <a:xfrm>
            <a:off x="2690374" y="2307526"/>
            <a:ext cx="0" cy="360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3273434F-7957-4A0E-BE65-E86AAE2AB31C}"/>
              </a:ext>
            </a:extLst>
          </p:cNvPr>
          <p:cNvCxnSpPr/>
          <p:nvPr/>
        </p:nvCxnSpPr>
        <p:spPr>
          <a:xfrm>
            <a:off x="2679096" y="1586503"/>
            <a:ext cx="0" cy="360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7">
            <a:extLst>
              <a:ext uri="{FF2B5EF4-FFF2-40B4-BE49-F238E27FC236}">
                <a16:creationId xmlns:a16="http://schemas.microsoft.com/office/drawing/2014/main" id="{F8CB62FA-B616-4722-A41D-DB2503C5C6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0960" y="1179042"/>
            <a:ext cx="2732335" cy="400348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66969" tIns="26788" rIns="66969" bIns="26788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应用程序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5B29177-7355-44F6-B97A-F9D02359B142}"/>
              </a:ext>
            </a:extLst>
          </p:cNvPr>
          <p:cNvCxnSpPr/>
          <p:nvPr/>
        </p:nvCxnSpPr>
        <p:spPr>
          <a:xfrm>
            <a:off x="2715602" y="4610839"/>
            <a:ext cx="0" cy="360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9">
            <a:extLst>
              <a:ext uri="{FF2B5EF4-FFF2-40B4-BE49-F238E27FC236}">
                <a16:creationId xmlns:a16="http://schemas.microsoft.com/office/drawing/2014/main" id="{6D31BFEC-1AF6-4513-8A31-1F478377B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0963" y="3416956"/>
            <a:ext cx="2732334" cy="378291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6969" tIns="26788" rIns="66969" bIns="26788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4000"/>
              </a:lnSpc>
              <a:spcBef>
                <a:spcPts val="0"/>
              </a:spcBef>
              <a:buFontTx/>
              <a:buNone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操作系统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4DE56B85-2850-4C9C-84A1-5D89741C01B2}"/>
              </a:ext>
            </a:extLst>
          </p:cNvPr>
          <p:cNvCxnSpPr/>
          <p:nvPr/>
        </p:nvCxnSpPr>
        <p:spPr>
          <a:xfrm>
            <a:off x="2715602" y="3040897"/>
            <a:ext cx="0" cy="360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23CD7D45-C240-4E89-83C1-73717C50D940}"/>
              </a:ext>
            </a:extLst>
          </p:cNvPr>
          <p:cNvCxnSpPr/>
          <p:nvPr/>
        </p:nvCxnSpPr>
        <p:spPr>
          <a:xfrm>
            <a:off x="2727138" y="3746743"/>
            <a:ext cx="0" cy="396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C413ED91-BCB1-4E93-97BE-93BF4B4972DD}"/>
              </a:ext>
            </a:extLst>
          </p:cNvPr>
          <p:cNvCxnSpPr/>
          <p:nvPr/>
        </p:nvCxnSpPr>
        <p:spPr>
          <a:xfrm>
            <a:off x="2737130" y="5316789"/>
            <a:ext cx="0" cy="360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34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4D3E90-5922-42DB-8759-C4BE44441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计算机的层次结构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BD46A97-DDFA-4E4A-89C3-1ACAC26F91D7}"/>
              </a:ext>
            </a:extLst>
          </p:cNvPr>
          <p:cNvSpPr/>
          <p:nvPr/>
        </p:nvSpPr>
        <p:spPr>
          <a:xfrm>
            <a:off x="4869139" y="1460988"/>
            <a:ext cx="3433247" cy="525628"/>
          </a:xfrm>
          <a:prstGeom prst="rect">
            <a:avLst/>
          </a:prstGeom>
          <a:solidFill>
            <a:srgbClr val="59B2FF"/>
          </a:solidFill>
        </p:spPr>
        <p:txBody>
          <a:bodyPr wrap="square" lIns="91412" tIns="45706" rIns="91412" bIns="45706">
            <a:spAutoFit/>
          </a:bodyPr>
          <a:lstStyle/>
          <a:p>
            <a:pPr marL="7200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2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系统观</a:t>
            </a:r>
            <a:endParaRPr lang="en-US" altLang="zh-CN" sz="2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06C9E99F-A3FF-4CE6-A93B-420D67C811A7}"/>
              </a:ext>
            </a:extLst>
          </p:cNvPr>
          <p:cNvSpPr txBox="1"/>
          <p:nvPr/>
        </p:nvSpPr>
        <p:spPr>
          <a:xfrm>
            <a:off x="4710738" y="2181600"/>
            <a:ext cx="6665254" cy="1005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当硬件结构发生变化时要想到可能对软件产生的影响；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ymbol" panose="05050102010706020507" pitchFamily="18" charset="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69F499F-B49E-4FC2-9242-1871AAAE550F}"/>
              </a:ext>
            </a:extLst>
          </p:cNvPr>
          <p:cNvSpPr/>
          <p:nvPr/>
        </p:nvSpPr>
        <p:spPr>
          <a:xfrm>
            <a:off x="4785549" y="3289628"/>
            <a:ext cx="5557932" cy="5243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不同类型的软件对硬件有不同的要求；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F0344F3-E794-433B-B9F2-9FB78E410F33}"/>
              </a:ext>
            </a:extLst>
          </p:cNvPr>
          <p:cNvSpPr/>
          <p:nvPr/>
        </p:nvSpPr>
        <p:spPr>
          <a:xfrm>
            <a:off x="4817368" y="4014784"/>
            <a:ext cx="6628961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编程的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CPU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硬件相关性，编程应查阅对应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CPU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的编程手册。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2AC6A2-4661-4F83-8737-646B27B4E1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1741" y="2130159"/>
            <a:ext cx="2732334" cy="378291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6969" tIns="26788" rIns="66969" bIns="26788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高级语言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(e.g., C)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7C5B1F-3DF9-4B28-9919-C0D3D5E7F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1741" y="2877227"/>
            <a:ext cx="2732334" cy="378291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66969" tIns="26788" rIns="66969" bIns="26788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4000"/>
              </a:lnSpc>
              <a:spcBef>
                <a:spcPts val="0"/>
              </a:spcBef>
              <a:buFontTx/>
              <a:buNone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汇编语言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(e.g., MIPS)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424971-8F76-4EC3-AB06-679FFE9B0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891" y="4350466"/>
            <a:ext cx="3072034" cy="404964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66969" tIns="26788" rIns="66969" bIns="26788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4000"/>
              </a:lnSpc>
              <a:spcBef>
                <a:spcPts val="0"/>
              </a:spcBef>
              <a:buFontTx/>
              <a:buNone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指令集架构层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(e.g., MIPS)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B1C576-187F-4FB2-A9A7-85D966B50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1740" y="5166816"/>
            <a:ext cx="2732335" cy="378291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66969" tIns="26788" rIns="66969" bIns="26788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4000"/>
              </a:lnSpc>
              <a:spcBef>
                <a:spcPts val="0"/>
              </a:spcBef>
              <a:buFontTx/>
              <a:buNone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微代码层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5FB84AE4-AA7F-4289-8333-22F185EE15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6267" y="2556105"/>
            <a:ext cx="1379561" cy="237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6969" tIns="26788" rIns="66969" bIns="26788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Compiler(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翻译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</a:p>
        </p:txBody>
      </p:sp>
      <p:sp>
        <p:nvSpPr>
          <p:cNvPr id="13" name="Rectangle 22">
            <a:extLst>
              <a:ext uri="{FF2B5EF4-FFF2-40B4-BE49-F238E27FC236}">
                <a16:creationId xmlns:a16="http://schemas.microsoft.com/office/drawing/2014/main" id="{3461B44A-1DC2-42C9-9E62-7929668A40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316" y="4695034"/>
            <a:ext cx="3245184" cy="147332"/>
          </a:xfrm>
          <a:prstGeom prst="rect">
            <a:avLst/>
          </a:prstGeom>
          <a:solidFill>
            <a:srgbClr val="59B2FF"/>
          </a:solidFill>
          <a:ln w="12700">
            <a:solidFill>
              <a:srgbClr val="0066BE"/>
            </a:solidFill>
            <a:miter lim="800000"/>
            <a:headEnd/>
            <a:tailEnd/>
          </a:ln>
        </p:spPr>
        <p:txBody>
          <a:bodyPr wrap="none" anchor="ctr"/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98">
              <a:latin typeface="Calibri" panose="020F0502020204030204" pitchFamily="34" charset="0"/>
            </a:endParaRPr>
          </a:p>
        </p:txBody>
      </p:sp>
      <p:sp>
        <p:nvSpPr>
          <p:cNvPr id="14" name="Rectangle 24">
            <a:extLst>
              <a:ext uri="{FF2B5EF4-FFF2-40B4-BE49-F238E27FC236}">
                <a16:creationId xmlns:a16="http://schemas.microsoft.com/office/drawing/2014/main" id="{28558BE7-AB82-48AE-95F7-7A81B9EFC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1739" y="5903805"/>
            <a:ext cx="2732335" cy="378291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66969" tIns="26788" rIns="66969" bIns="26788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4000"/>
              </a:lnSpc>
              <a:spcBef>
                <a:spcPts val="0"/>
              </a:spcBef>
              <a:buFontTx/>
              <a:buNone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硬件逻辑层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588831D-11E5-425E-A280-3EBD7D7E333D}"/>
              </a:ext>
            </a:extLst>
          </p:cNvPr>
          <p:cNvCxnSpPr/>
          <p:nvPr/>
        </p:nvCxnSpPr>
        <p:spPr>
          <a:xfrm>
            <a:off x="2331152" y="2503463"/>
            <a:ext cx="0" cy="360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A5C94F8-CE47-40AA-A6BF-C29DC4DA452B}"/>
              </a:ext>
            </a:extLst>
          </p:cNvPr>
          <p:cNvCxnSpPr/>
          <p:nvPr/>
        </p:nvCxnSpPr>
        <p:spPr>
          <a:xfrm>
            <a:off x="2319874" y="1782440"/>
            <a:ext cx="0" cy="360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7">
            <a:extLst>
              <a:ext uri="{FF2B5EF4-FFF2-40B4-BE49-F238E27FC236}">
                <a16:creationId xmlns:a16="http://schemas.microsoft.com/office/drawing/2014/main" id="{60916B93-91B2-4710-A1DB-B526FD3252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1738" y="1374979"/>
            <a:ext cx="2732335" cy="400348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66969" tIns="26788" rIns="66969" bIns="26788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应用程序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27702FAD-0315-4679-AC1F-D850C8A97C44}"/>
              </a:ext>
            </a:extLst>
          </p:cNvPr>
          <p:cNvCxnSpPr/>
          <p:nvPr/>
        </p:nvCxnSpPr>
        <p:spPr>
          <a:xfrm>
            <a:off x="2356380" y="4806776"/>
            <a:ext cx="0" cy="360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9">
            <a:extLst>
              <a:ext uri="{FF2B5EF4-FFF2-40B4-BE49-F238E27FC236}">
                <a16:creationId xmlns:a16="http://schemas.microsoft.com/office/drawing/2014/main" id="{BC402D5E-047D-4682-822D-56C621647A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1741" y="3612893"/>
            <a:ext cx="2732334" cy="378291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6969" tIns="26788" rIns="66969" bIns="26788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4000"/>
              </a:lnSpc>
              <a:spcBef>
                <a:spcPts val="0"/>
              </a:spcBef>
              <a:buFontTx/>
              <a:buNone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操作系统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10331FD-0891-4D48-95BF-898CB82FDF4F}"/>
              </a:ext>
            </a:extLst>
          </p:cNvPr>
          <p:cNvCxnSpPr/>
          <p:nvPr/>
        </p:nvCxnSpPr>
        <p:spPr>
          <a:xfrm>
            <a:off x="2356380" y="3236834"/>
            <a:ext cx="0" cy="360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1385C091-F7CD-49F2-BF28-CDEFD7B35F30}"/>
              </a:ext>
            </a:extLst>
          </p:cNvPr>
          <p:cNvCxnSpPr/>
          <p:nvPr/>
        </p:nvCxnSpPr>
        <p:spPr>
          <a:xfrm>
            <a:off x="2367916" y="3942680"/>
            <a:ext cx="0" cy="396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BEA9DD42-FB98-4323-AE3C-B95584F644D7}"/>
              </a:ext>
            </a:extLst>
          </p:cNvPr>
          <p:cNvCxnSpPr/>
          <p:nvPr/>
        </p:nvCxnSpPr>
        <p:spPr>
          <a:xfrm>
            <a:off x="2377908" y="5512726"/>
            <a:ext cx="0" cy="360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83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390ADA-97E1-435F-BF2F-A484FD115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计算机的层次结构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419792B-50AF-4176-A23C-A8BDC43B80C4}"/>
              </a:ext>
            </a:extLst>
          </p:cNvPr>
          <p:cNvSpPr/>
          <p:nvPr/>
        </p:nvSpPr>
        <p:spPr>
          <a:xfrm>
            <a:off x="5152999" y="1095189"/>
            <a:ext cx="3433247" cy="572436"/>
          </a:xfrm>
          <a:prstGeom prst="rect">
            <a:avLst/>
          </a:prstGeom>
          <a:solidFill>
            <a:srgbClr val="59B2FF"/>
          </a:solidFill>
        </p:spPr>
        <p:txBody>
          <a:bodyPr wrap="square" lIns="91412" tIns="45706" rIns="91412" bIns="45706">
            <a:spAutoFit/>
          </a:bodyPr>
          <a:lstStyle/>
          <a:p>
            <a:pPr marL="720000" indent="-342900">
              <a:lnSpc>
                <a:spcPct val="13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2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软</a:t>
            </a:r>
            <a:r>
              <a:rPr lang="en-US" altLang="zh-CN" sz="2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/</a:t>
            </a:r>
            <a:r>
              <a:rPr lang="zh-CN" altLang="en-US" sz="2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硬件的分界线</a:t>
            </a:r>
            <a:endParaRPr lang="en-US" altLang="zh-CN" sz="2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6CC9ACB1-F72B-4CFB-8E40-4B2373F53032}"/>
              </a:ext>
            </a:extLst>
          </p:cNvPr>
          <p:cNvSpPr txBox="1"/>
          <p:nvPr/>
        </p:nvSpPr>
        <p:spPr>
          <a:xfrm>
            <a:off x="4743390" y="2067305"/>
            <a:ext cx="6665254" cy="524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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分界线在哪里？</a:t>
            </a:r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562851FC-E185-49ED-949E-B8B4A00D001E}"/>
              </a:ext>
            </a:extLst>
          </p:cNvPr>
          <p:cNvSpPr txBox="1"/>
          <p:nvPr/>
        </p:nvSpPr>
        <p:spPr>
          <a:xfrm>
            <a:off x="4745066" y="2832653"/>
            <a:ext cx="6665254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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分界线即软、硬件的接口，是指令操作硬件的入口；</a:t>
            </a:r>
          </a:p>
        </p:txBody>
      </p:sp>
      <p:sp>
        <p:nvSpPr>
          <p:cNvPr id="7" name="TextBox 24">
            <a:extLst>
              <a:ext uri="{FF2B5EF4-FFF2-40B4-BE49-F238E27FC236}">
                <a16:creationId xmlns:a16="http://schemas.microsoft.com/office/drawing/2014/main" id="{5E5B12A9-CD5F-46CD-ADD5-83345D21592A}"/>
              </a:ext>
            </a:extLst>
          </p:cNvPr>
          <p:cNvSpPr txBox="1"/>
          <p:nvPr/>
        </p:nvSpPr>
        <p:spPr>
          <a:xfrm>
            <a:off x="4728318" y="3921226"/>
            <a:ext cx="6665254" cy="524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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指令格式及指令的设计与硬件关联！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897246E-44DB-4D3D-9ADD-0C294790AAEA}"/>
              </a:ext>
            </a:extLst>
          </p:cNvPr>
          <p:cNvCxnSpPr/>
          <p:nvPr/>
        </p:nvCxnSpPr>
        <p:spPr>
          <a:xfrm flipH="1">
            <a:off x="4113540" y="2558569"/>
            <a:ext cx="864158" cy="2019719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7">
            <a:extLst>
              <a:ext uri="{FF2B5EF4-FFF2-40B4-BE49-F238E27FC236}">
                <a16:creationId xmlns:a16="http://schemas.microsoft.com/office/drawing/2014/main" id="{9B3C926D-F2D0-49A9-B19F-9E1DA112D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393" y="2015864"/>
            <a:ext cx="2732334" cy="378291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6969" tIns="26788" rIns="66969" bIns="26788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高级语言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(e.g., C)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8EB9E99B-EA27-42CD-B3CF-89DC34E28C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393" y="2762932"/>
            <a:ext cx="2732334" cy="378291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66969" tIns="26788" rIns="66969" bIns="26788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4000"/>
              </a:lnSpc>
              <a:spcBef>
                <a:spcPts val="0"/>
              </a:spcBef>
              <a:buFontTx/>
              <a:buNone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汇编语言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(e.g., MIPS) 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297DD02-D404-4137-B809-0DCC1BC6D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543" y="4236171"/>
            <a:ext cx="3072034" cy="404964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66969" tIns="26788" rIns="66969" bIns="26788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4000"/>
              </a:lnSpc>
              <a:spcBef>
                <a:spcPts val="0"/>
              </a:spcBef>
              <a:buFontTx/>
              <a:buNone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指令集架构层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(e.g., MIPS)</a:t>
            </a: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ABBF08FE-FABE-4ABB-806A-7D9535B038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392" y="5052521"/>
            <a:ext cx="2732335" cy="378291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66969" tIns="26788" rIns="66969" bIns="26788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4000"/>
              </a:lnSpc>
              <a:spcBef>
                <a:spcPts val="0"/>
              </a:spcBef>
              <a:buFontTx/>
              <a:buNone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微代码层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C9D65833-19A5-4102-885B-D73E2515F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8919" y="2441810"/>
            <a:ext cx="1379561" cy="237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6969" tIns="26788" rIns="66969" bIns="26788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Compiler(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翻译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</a:p>
        </p:txBody>
      </p:sp>
      <p:sp>
        <p:nvSpPr>
          <p:cNvPr id="14" name="Rectangle 22">
            <a:extLst>
              <a:ext uri="{FF2B5EF4-FFF2-40B4-BE49-F238E27FC236}">
                <a16:creationId xmlns:a16="http://schemas.microsoft.com/office/drawing/2014/main" id="{19336D38-9136-462A-B548-88736CBF15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968" y="4580739"/>
            <a:ext cx="3245184" cy="147332"/>
          </a:xfrm>
          <a:prstGeom prst="rect">
            <a:avLst/>
          </a:prstGeom>
          <a:solidFill>
            <a:srgbClr val="59B2FF"/>
          </a:solidFill>
          <a:ln w="12700">
            <a:solidFill>
              <a:srgbClr val="0066BE"/>
            </a:solidFill>
            <a:miter lim="800000"/>
            <a:headEnd/>
            <a:tailEnd/>
          </a:ln>
        </p:spPr>
        <p:txBody>
          <a:bodyPr wrap="none" anchor="ctr"/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98">
              <a:latin typeface="Calibri" panose="020F0502020204030204" pitchFamily="34" charset="0"/>
            </a:endParaRPr>
          </a:p>
        </p:txBody>
      </p:sp>
      <p:sp>
        <p:nvSpPr>
          <p:cNvPr id="15" name="Rectangle 24">
            <a:extLst>
              <a:ext uri="{FF2B5EF4-FFF2-40B4-BE49-F238E27FC236}">
                <a16:creationId xmlns:a16="http://schemas.microsoft.com/office/drawing/2014/main" id="{D2E74B33-FD6C-4CE6-8E09-2CC2E003AA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391" y="5789510"/>
            <a:ext cx="2732335" cy="378291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66969" tIns="26788" rIns="66969" bIns="26788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4000"/>
              </a:lnSpc>
              <a:spcBef>
                <a:spcPts val="0"/>
              </a:spcBef>
              <a:buFontTx/>
              <a:buNone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硬件逻辑层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CD7B5C86-B091-4022-977A-44C1F0CC5679}"/>
              </a:ext>
            </a:extLst>
          </p:cNvPr>
          <p:cNvCxnSpPr/>
          <p:nvPr/>
        </p:nvCxnSpPr>
        <p:spPr>
          <a:xfrm>
            <a:off x="2363804" y="2389168"/>
            <a:ext cx="0" cy="360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3F01C7D0-F864-427D-A3B8-EC58330F717B}"/>
              </a:ext>
            </a:extLst>
          </p:cNvPr>
          <p:cNvCxnSpPr/>
          <p:nvPr/>
        </p:nvCxnSpPr>
        <p:spPr>
          <a:xfrm>
            <a:off x="2352526" y="1668145"/>
            <a:ext cx="0" cy="360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7">
            <a:extLst>
              <a:ext uri="{FF2B5EF4-FFF2-40B4-BE49-F238E27FC236}">
                <a16:creationId xmlns:a16="http://schemas.microsoft.com/office/drawing/2014/main" id="{3F973EAA-EC48-4948-9253-F66A32573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390" y="1260684"/>
            <a:ext cx="2732335" cy="400348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66969" tIns="26788" rIns="66969" bIns="26788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应用程序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18F9EBC-7E22-4B62-9EF2-71DBFEE388DC}"/>
              </a:ext>
            </a:extLst>
          </p:cNvPr>
          <p:cNvCxnSpPr/>
          <p:nvPr/>
        </p:nvCxnSpPr>
        <p:spPr>
          <a:xfrm>
            <a:off x="2389032" y="4692481"/>
            <a:ext cx="0" cy="360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9">
            <a:extLst>
              <a:ext uri="{FF2B5EF4-FFF2-40B4-BE49-F238E27FC236}">
                <a16:creationId xmlns:a16="http://schemas.microsoft.com/office/drawing/2014/main" id="{DFA22D68-98AA-4DE1-BF0E-D012249DC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393" y="3498598"/>
            <a:ext cx="2732334" cy="378291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6969" tIns="26788" rIns="66969" bIns="26788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4000"/>
              </a:lnSpc>
              <a:spcBef>
                <a:spcPts val="0"/>
              </a:spcBef>
              <a:buFontTx/>
              <a:buNone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操作系统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167D800-4E38-40D2-846D-BFA22121E21F}"/>
              </a:ext>
            </a:extLst>
          </p:cNvPr>
          <p:cNvCxnSpPr/>
          <p:nvPr/>
        </p:nvCxnSpPr>
        <p:spPr>
          <a:xfrm>
            <a:off x="2389032" y="3122539"/>
            <a:ext cx="0" cy="360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6FF71A8A-3505-4F2A-B028-8FBB231881D2}"/>
              </a:ext>
            </a:extLst>
          </p:cNvPr>
          <p:cNvCxnSpPr/>
          <p:nvPr/>
        </p:nvCxnSpPr>
        <p:spPr>
          <a:xfrm>
            <a:off x="2400568" y="3828385"/>
            <a:ext cx="0" cy="396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2EDD0194-89F4-4A9D-BD5A-3A1F03862A3C}"/>
              </a:ext>
            </a:extLst>
          </p:cNvPr>
          <p:cNvCxnSpPr/>
          <p:nvPr/>
        </p:nvCxnSpPr>
        <p:spPr>
          <a:xfrm>
            <a:off x="2410560" y="5398431"/>
            <a:ext cx="0" cy="360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19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39AF7A-20B3-49DE-8362-4B942F3CA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5562" y="185606"/>
            <a:ext cx="6520875" cy="1024984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dirty="0"/>
              <a:t>本节重点</a:t>
            </a:r>
          </a:p>
        </p:txBody>
      </p:sp>
      <p:sp>
        <p:nvSpPr>
          <p:cNvPr id="4" name="AutoShape 19">
            <a:extLst>
              <a:ext uri="{FF2B5EF4-FFF2-40B4-BE49-F238E27FC236}">
                <a16:creationId xmlns:a16="http://schemas.microsoft.com/office/drawing/2014/main" id="{44686490-EAC8-4F83-9BD7-777D50DF6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5441" y="3654154"/>
            <a:ext cx="1214438" cy="430887"/>
          </a:xfrm>
          <a:prstGeom prst="homePlate">
            <a:avLst>
              <a:gd name="adj" fmla="val 36508"/>
            </a:avLst>
          </a:prstGeom>
          <a:solidFill>
            <a:srgbClr val="FFBF09"/>
          </a:solidFill>
          <a:ln w="635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2</a:t>
            </a:r>
            <a:endParaRPr lang="zh-CN" altLang="en-US" sz="2800" b="1" kern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0DF7BB-9D6B-4F7C-A58B-FDC63C2BDD1A}"/>
              </a:ext>
            </a:extLst>
          </p:cNvPr>
          <p:cNvSpPr/>
          <p:nvPr/>
        </p:nvSpPr>
        <p:spPr>
          <a:xfrm>
            <a:off x="3664723" y="2153226"/>
            <a:ext cx="6520875" cy="660000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3200" b="1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冯诺依曼体系结构</a:t>
            </a:r>
          </a:p>
        </p:txBody>
      </p:sp>
      <p:sp>
        <p:nvSpPr>
          <p:cNvPr id="7" name="矩形 3">
            <a:extLst>
              <a:ext uri="{FF2B5EF4-FFF2-40B4-BE49-F238E27FC236}">
                <a16:creationId xmlns:a16="http://schemas.microsoft.com/office/drawing/2014/main" id="{812C2C48-8E1C-4676-9FAE-0F9C65B3A482}"/>
              </a:ext>
            </a:extLst>
          </p:cNvPr>
          <p:cNvSpPr/>
          <p:nvPr/>
        </p:nvSpPr>
        <p:spPr>
          <a:xfrm>
            <a:off x="3664723" y="3553226"/>
            <a:ext cx="6520875" cy="660000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3200" b="1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计算机的层次结构</a:t>
            </a:r>
          </a:p>
        </p:txBody>
      </p:sp>
      <p:sp>
        <p:nvSpPr>
          <p:cNvPr id="9" name="AutoShape 19">
            <a:extLst>
              <a:ext uri="{FF2B5EF4-FFF2-40B4-BE49-F238E27FC236}">
                <a16:creationId xmlns:a16="http://schemas.microsoft.com/office/drawing/2014/main" id="{C76559F2-BB70-42BB-9E8F-9C3E95537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0702" y="2254154"/>
            <a:ext cx="1214342" cy="430887"/>
          </a:xfrm>
          <a:prstGeom prst="homePlate">
            <a:avLst>
              <a:gd name="adj" fmla="val 36508"/>
            </a:avLst>
          </a:prstGeom>
          <a:solidFill>
            <a:srgbClr val="FFBF09"/>
          </a:solidFill>
          <a:ln w="635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1</a:t>
            </a:r>
            <a:endParaRPr lang="zh-CN" altLang="en-US" sz="28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6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8A32CCD-A7D3-4969-AC7A-C66B9CF73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15" y="4517025"/>
            <a:ext cx="7139015" cy="1516250"/>
          </a:xfrm>
          <a:prstGeom prst="rect">
            <a:avLst/>
          </a:prstGeom>
        </p:spPr>
      </p:pic>
      <p:sp>
        <p:nvSpPr>
          <p:cNvPr id="5" name="标题 6">
            <a:extLst>
              <a:ext uri="{FF2B5EF4-FFF2-40B4-BE49-F238E27FC236}">
                <a16:creationId xmlns:a16="http://schemas.microsoft.com/office/drawing/2014/main" id="{98412105-7B32-4045-BF1F-FB35E8E9D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2627" y="2693379"/>
            <a:ext cx="4082539" cy="767764"/>
          </a:xfrm>
        </p:spPr>
        <p:txBody>
          <a:bodyPr>
            <a:noAutofit/>
          </a:bodyPr>
          <a:lstStyle/>
          <a:p>
            <a:r>
              <a:rPr lang="en-US" altLang="zh-CN" sz="5400" dirty="0">
                <a:solidFill>
                  <a:srgbClr val="6EFDF6"/>
                </a:solidFill>
                <a:latin typeface="Algerian" panose="04020705040A02060702" pitchFamily="82" charset="0"/>
              </a:rPr>
              <a:t>Thanks</a:t>
            </a:r>
            <a:endParaRPr lang="zh-CN" altLang="en-US" sz="5400" dirty="0">
              <a:solidFill>
                <a:srgbClr val="6EFDF6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362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7F75F48-19B9-4C69-942E-AA54ABBF4E7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zh-CN" sz="3200" dirty="0"/>
              <a:t>对计算机的产生有重要影响的是</a:t>
            </a:r>
            <a:r>
              <a:rPr lang="en-US" altLang="zh-CN" sz="3200" dirty="0"/>
              <a:t>(  )</a:t>
            </a:r>
            <a:endParaRPr lang="zh-CN" altLang="en-US" sz="3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8A568C8-80DD-48F3-B475-184BAE02212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牛顿、维纳、图灵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B19686-7013-4340-96C9-929FD79C921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莱布尼兹、布尔、图灵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208A2D2-9AED-483E-87DA-CCD354465D8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巴贝奇、维纳、麦克斯韦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5DBF6C9-79C1-4876-92AA-6361FF8C067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莱布尼兹、布尔、克雷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4705301-6471-467F-838A-36C20057B05F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7EB6F4A-5F29-44E1-A322-69348722A846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7C93E16-5D16-4EE3-A01F-89EF7E291B0D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7BDA123-9CAC-47ED-8D94-975CD26EAFB9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2494E816-8794-4839-B723-0C6EC0725A4C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1164342-C4D6-45CE-B0E5-A37A4AC93B12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3B44B1A-2152-4387-AFFC-EEADF817F964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F1EFF34-DE61-4921-899E-EB29E5ABAE64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2827000" y="1270000"/>
            <a:ext cx="3332480" cy="2862322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莱布尼兹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: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乘法机，提出“</a:t>
            </a:r>
            <a:r>
              <a:rPr lang="zh-CN" altLang="en-US" sz="2000" dirty="0">
                <a:solidFill>
                  <a:schemeClr val="accent2"/>
                </a:solidFill>
              </a:rPr>
              <a:t>可以用机械代替人进行繁琐重复的计算工作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”思想。</a:t>
            </a: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布尔：布尔代数，二进制</a:t>
            </a: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图灵：图灵机</a:t>
            </a: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送分题：其余每个答案下都有一个轻易可以判断的非计算机领域人名。</a:t>
            </a: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E4D6660-DFD8-4301-856C-2050B82A81C1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23" name="RemarkBack">
              <a:extLst>
                <a:ext uri="{FF2B5EF4-FFF2-40B4-BE49-F238E27FC236}">
                  <a16:creationId xmlns:a16="http://schemas.microsoft.com/office/drawing/2014/main" id="{752445BE-11E7-4641-82FA-F860D203863E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RemarkBlock">
              <a:extLst>
                <a:ext uri="{FF2B5EF4-FFF2-40B4-BE49-F238E27FC236}">
                  <a16:creationId xmlns:a16="http://schemas.microsoft.com/office/drawing/2014/main" id="{5F4E9420-C9A6-4D15-A68E-3659CD915229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RemarkTitleText">
              <a:extLst>
                <a:ext uri="{FF2B5EF4-FFF2-40B4-BE49-F238E27FC236}">
                  <a16:creationId xmlns:a16="http://schemas.microsoft.com/office/drawing/2014/main" id="{B856C3DD-EA59-4FFB-B937-9B4D72918DCC}"/>
                </a:ext>
              </a:extLst>
            </p:cNvPr>
            <p:cNvSpPr txBox="1"/>
            <p:nvPr>
              <p:custDataLst>
                <p:tags r:id="rId27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2" name="RemarkBack">
            <a:extLst>
              <a:ext uri="{FF2B5EF4-FFF2-40B4-BE49-F238E27FC236}">
                <a16:creationId xmlns:a16="http://schemas.microsoft.com/office/drawing/2014/main" id="{5025C88E-1165-4899-9008-912D75904A2E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markBlock">
            <a:extLst>
              <a:ext uri="{FF2B5EF4-FFF2-40B4-BE49-F238E27FC236}">
                <a16:creationId xmlns:a16="http://schemas.microsoft.com/office/drawing/2014/main" id="{08D3070B-D152-4110-83C9-C39D54B0E4B8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markTitleText">
            <a:extLst>
              <a:ext uri="{FF2B5EF4-FFF2-40B4-BE49-F238E27FC236}">
                <a16:creationId xmlns:a16="http://schemas.microsoft.com/office/drawing/2014/main" id="{A7C16B03-E3B1-4157-A58D-F2E25D4F4B2A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AAF8EC4-11E3-4C6E-AC72-9B00CCD1F029}"/>
              </a:ext>
            </a:extLst>
          </p:cNvPr>
          <p:cNvGrpSpPr/>
          <p:nvPr>
            <p:custDataLst>
              <p:tags r:id="rId19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1B641E6A-BE41-44F9-869D-DCEA2524A535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DD37F33C-ACF9-40A8-93E3-49360778D5C7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9B7E094A-1F6C-4113-9416-B4568AFE2035}"/>
                </a:ext>
              </a:extLst>
            </p:cNvPr>
            <p:cNvSpPr txBox="1"/>
            <p:nvPr>
              <p:custDataLst>
                <p:tags r:id="rId23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284267DC-5152-4EF3-90D9-C213AD94E449}"/>
                </a:ext>
              </a:extLst>
            </p:cNvPr>
            <p:cNvSpPr txBox="1"/>
            <p:nvPr>
              <p:custDataLst>
                <p:tags r:id="rId24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C83054D2-D2BC-42C3-81C2-16D0E40D1BCE}"/>
              </a:ext>
            </a:extLst>
          </p:cNvPr>
          <p:cNvPicPr>
            <a:picLocks/>
          </p:cNvPicPr>
          <p:nvPr>
            <p:custDataLst>
              <p:tags r:id="rId20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82459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计算机发展应用</a:t>
            </a:r>
          </a:p>
          <a:p>
            <a:pPr eaLnBrk="1" hangingPunct="1">
              <a:defRPr/>
            </a:pPr>
            <a:r>
              <a:rPr lang="zh-CN" altLang="en-US" dirty="0">
                <a:solidFill>
                  <a:srgbClr val="C00000"/>
                </a:solidFill>
              </a:rPr>
              <a:t>计算机系统组成</a:t>
            </a:r>
          </a:p>
          <a:p>
            <a:pPr eaLnBrk="1" hangingPunct="1">
              <a:defRPr/>
            </a:pPr>
            <a:r>
              <a:rPr lang="zh-CN" altLang="en-US" dirty="0"/>
              <a:t>计算机系统层次结构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计算机系统性能评价</a:t>
            </a:r>
          </a:p>
          <a:p>
            <a:pPr eaLnBrk="1" hangingPunct="1">
              <a:defRPr/>
            </a:pP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09" y="3171041"/>
            <a:ext cx="4600313" cy="307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31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计算机硬件系统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计算机硬件：一切构成计算机的物理实体</a:t>
            </a:r>
          </a:p>
          <a:p>
            <a:r>
              <a:rPr lang="zh-CN" altLang="en-US" dirty="0"/>
              <a:t>计算机的基础理论大部分已经有</a:t>
            </a:r>
            <a:r>
              <a:rPr lang="en-US" altLang="zh-CN" dirty="0"/>
              <a:t>60</a:t>
            </a:r>
            <a:r>
              <a:rPr lang="zh-CN" altLang="en-US" dirty="0"/>
              <a:t>年</a:t>
            </a:r>
          </a:p>
          <a:p>
            <a:r>
              <a:rPr lang="zh-CN" altLang="en-US" dirty="0"/>
              <a:t>但是计算机的关键部件没有大的改变</a:t>
            </a:r>
            <a:endParaRPr lang="en-US" altLang="zh-CN" dirty="0"/>
          </a:p>
          <a:p>
            <a:pPr lvl="1"/>
            <a:r>
              <a:rPr lang="zh-CN" altLang="zh-CN" dirty="0"/>
              <a:t>input (mouse, keyboard)</a:t>
            </a:r>
          </a:p>
          <a:p>
            <a:pPr lvl="1"/>
            <a:r>
              <a:rPr lang="zh-CN" altLang="zh-CN" dirty="0"/>
              <a:t>output (display, printer)</a:t>
            </a:r>
          </a:p>
          <a:p>
            <a:pPr lvl="1"/>
            <a:r>
              <a:rPr lang="zh-CN" altLang="zh-CN" dirty="0"/>
              <a:t>memory (disk drives, DRAM, SRAM, CD)</a:t>
            </a:r>
          </a:p>
          <a:p>
            <a:pPr lvl="1"/>
            <a:r>
              <a:rPr lang="zh-CN" altLang="zh-CN" dirty="0"/>
              <a:t>Network</a:t>
            </a:r>
          </a:p>
          <a:p>
            <a:pPr>
              <a:lnSpc>
                <a:spcPct val="110000"/>
              </a:lnSpc>
            </a:pPr>
            <a:r>
              <a:rPr lang="zh-CN" altLang="en-US" dirty="0"/>
              <a:t>技术革新迅速</a:t>
            </a:r>
            <a:endParaRPr lang="zh-CN" altLang="zh-CN" dirty="0"/>
          </a:p>
          <a:p>
            <a:pPr lvl="1"/>
            <a:r>
              <a:rPr lang="zh-CN" altLang="zh-CN" dirty="0"/>
              <a:t>vacuum tube -&gt; transistor -&gt; IC -&gt; VLSI</a:t>
            </a:r>
          </a:p>
          <a:p>
            <a:pPr lvl="1"/>
            <a:r>
              <a:rPr lang="zh-CN" altLang="zh-CN" dirty="0"/>
              <a:t>doubling every 1.5 years:</a:t>
            </a:r>
          </a:p>
          <a:p>
            <a:pPr lvl="2"/>
            <a:r>
              <a:rPr lang="zh-CN" altLang="zh-CN" sz="1800" i="1" dirty="0"/>
              <a:t>memory capacity </a:t>
            </a:r>
            <a:endParaRPr lang="zh-CN" altLang="zh-CN" sz="1800" dirty="0"/>
          </a:p>
          <a:p>
            <a:pPr lvl="2"/>
            <a:r>
              <a:rPr lang="zh-CN" altLang="zh-CN" sz="1800" i="1" dirty="0"/>
              <a:t>processor speed</a:t>
            </a:r>
            <a:endParaRPr lang="zh-CN" altLang="zh-CN" sz="1600" dirty="0">
              <a:solidFill>
                <a:srgbClr val="000000"/>
              </a:solidFill>
              <a:latin typeface="Times New Roman" pitchFamily="18" charset="0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530B212-7CDF-43E4-AAE9-E111B0A4F71E}"/>
              </a:ext>
            </a:extLst>
          </p:cNvPr>
          <p:cNvSpPr txBox="1">
            <a:spLocks/>
          </p:cNvSpPr>
          <p:nvPr/>
        </p:nvSpPr>
        <p:spPr>
          <a:xfrm>
            <a:off x="487822" y="2778052"/>
            <a:ext cx="7018764" cy="3869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D6EEAC74-F794-4C94-8C3E-CECB52AA72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8730445"/>
              </p:ext>
            </p:extLst>
          </p:nvPr>
        </p:nvGraphicFramePr>
        <p:xfrm>
          <a:off x="7968341" y="3516086"/>
          <a:ext cx="3478271" cy="2737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44" name="Clip" r:id="rId4" imgW="4000500" imgH="3148013" progId="">
                  <p:embed/>
                </p:oleObj>
              </mc:Choice>
              <mc:Fallback>
                <p:oleObj name="Clip" r:id="rId4" imgW="4000500" imgH="3148013" progId="">
                  <p:embed/>
                  <p:pic>
                    <p:nvPicPr>
                      <p:cNvPr id="566276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8341" y="3516086"/>
                        <a:ext cx="3478271" cy="273732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8021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a Computer?</a:t>
            </a:r>
            <a:endParaRPr lang="zh-CN" altLang="en-US" dirty="0"/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3121026" y="2344638"/>
            <a:ext cx="6932613" cy="386715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4925">
            <a:solidFill>
              <a:srgbClr val="FF6600"/>
            </a:solidFill>
            <a:round/>
            <a:headEnd/>
            <a:tailEnd/>
          </a:ln>
        </p:spPr>
        <p:txBody>
          <a:bodyPr wrap="none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itchFamily="34" charset="0"/>
              <a:ea typeface="华文细黑" pitchFamily="2" charset="-122"/>
            </a:endParaRP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2108201" y="1379438"/>
            <a:ext cx="4976813" cy="1098550"/>
            <a:chOff x="334" y="801"/>
            <a:chExt cx="3135" cy="692"/>
          </a:xfrm>
        </p:grpSpPr>
        <p:sp>
          <p:nvSpPr>
            <p:cNvPr id="6" name="AutoShape 5"/>
            <p:cNvSpPr>
              <a:spLocks noChangeArrowheads="1"/>
            </p:cNvSpPr>
            <p:nvPr/>
          </p:nvSpPr>
          <p:spPr bwMode="auto">
            <a:xfrm>
              <a:off x="334" y="852"/>
              <a:ext cx="1547" cy="641"/>
            </a:xfrm>
            <a:prstGeom prst="irregularSeal2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grpSp>
          <p:nvGrpSpPr>
            <p:cNvPr id="7" name="Group 6"/>
            <p:cNvGrpSpPr>
              <a:grpSpLocks/>
            </p:cNvGrpSpPr>
            <p:nvPr/>
          </p:nvGrpSpPr>
          <p:grpSpPr bwMode="auto">
            <a:xfrm>
              <a:off x="632" y="801"/>
              <a:ext cx="2837" cy="577"/>
              <a:chOff x="632" y="801"/>
              <a:chExt cx="2837" cy="577"/>
            </a:xfrm>
          </p:grpSpPr>
          <p:sp>
            <p:nvSpPr>
              <p:cNvPr id="8" name="Text Box 7"/>
              <p:cNvSpPr txBox="1">
                <a:spLocks noChangeArrowheads="1"/>
              </p:cNvSpPr>
              <p:nvPr/>
            </p:nvSpPr>
            <p:spPr bwMode="auto">
              <a:xfrm>
                <a:off x="632" y="1064"/>
                <a:ext cx="1016" cy="23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US" altLang="zh-CN" b="1">
                    <a:solidFill>
                      <a:srgbClr val="000000"/>
                    </a:solidFill>
                    <a:latin typeface="Arial" pitchFamily="34" charset="0"/>
                    <a:ea typeface="华文细黑" pitchFamily="2" charset="-122"/>
                  </a:rPr>
                  <a:t>User’s View</a:t>
                </a:r>
              </a:p>
            </p:txBody>
          </p:sp>
          <p:sp>
            <p:nvSpPr>
              <p:cNvPr id="9" name="Text Box 8"/>
              <p:cNvSpPr txBox="1">
                <a:spLocks noChangeArrowheads="1"/>
              </p:cNvSpPr>
              <p:nvPr/>
            </p:nvSpPr>
            <p:spPr bwMode="auto">
              <a:xfrm>
                <a:off x="1865" y="801"/>
                <a:ext cx="1604" cy="57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l"/>
                </a:pPr>
                <a:r>
                  <a:rPr lang="en-US" altLang="zh-CN" b="1">
                    <a:solidFill>
                      <a:srgbClr val="000000"/>
                    </a:solidFill>
                    <a:latin typeface="Times New Roman" pitchFamily="18" charset="0"/>
                    <a:ea typeface="华文细黑" pitchFamily="2" charset="-122"/>
                  </a:rPr>
                  <a:t>Application Programs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l"/>
                </a:pPr>
                <a:r>
                  <a:rPr lang="en-US" altLang="zh-CN" b="1">
                    <a:solidFill>
                      <a:srgbClr val="000000"/>
                    </a:solidFill>
                    <a:latin typeface="Times New Roman" pitchFamily="18" charset="0"/>
                    <a:ea typeface="华文细黑" pitchFamily="2" charset="-122"/>
                  </a:rPr>
                  <a:t>OS Utilities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l"/>
                </a:pPr>
                <a:r>
                  <a:rPr lang="en-US" altLang="zh-CN" b="1">
                    <a:solidFill>
                      <a:srgbClr val="000000"/>
                    </a:solidFill>
                    <a:latin typeface="Times New Roman" pitchFamily="18" charset="0"/>
                    <a:ea typeface="华文细黑" pitchFamily="2" charset="-122"/>
                  </a:rPr>
                  <a:t>Hardware Peripherals</a:t>
                </a:r>
              </a:p>
            </p:txBody>
          </p:sp>
        </p:grpSp>
      </p:grp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3906839" y="2250977"/>
            <a:ext cx="5653087" cy="1584325"/>
            <a:chOff x="1467" y="1439"/>
            <a:chExt cx="3561" cy="998"/>
          </a:xfrm>
        </p:grpSpPr>
        <p:sp>
          <p:nvSpPr>
            <p:cNvPr id="11" name="AutoShape 10"/>
            <p:cNvSpPr>
              <a:spLocks noChangeArrowheads="1"/>
            </p:cNvSpPr>
            <p:nvPr/>
          </p:nvSpPr>
          <p:spPr bwMode="auto">
            <a:xfrm>
              <a:off x="1582" y="1451"/>
              <a:ext cx="1711" cy="691"/>
            </a:xfrm>
            <a:prstGeom prst="irregularSeal2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1866" y="1664"/>
              <a:ext cx="1186" cy="40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b="1">
                  <a:solidFill>
                    <a:srgbClr val="000000"/>
                  </a:solidFill>
                  <a:latin typeface="Arial" pitchFamily="34" charset="0"/>
                  <a:ea typeface="华文细黑" pitchFamily="2" charset="-122"/>
                </a:rPr>
                <a:t>Programmer’s View</a:t>
              </a:r>
            </a:p>
          </p:txBody>
        </p:sp>
        <p:sp>
          <p:nvSpPr>
            <p:cNvPr id="13" name="AutoShape 12"/>
            <p:cNvSpPr>
              <a:spLocks noChangeArrowheads="1"/>
            </p:cNvSpPr>
            <p:nvPr/>
          </p:nvSpPr>
          <p:spPr bwMode="auto">
            <a:xfrm rot="2210993">
              <a:off x="1467" y="1439"/>
              <a:ext cx="388" cy="157"/>
            </a:xfrm>
            <a:prstGeom prst="notchedRightArrow">
              <a:avLst>
                <a:gd name="adj1" fmla="val 50000"/>
                <a:gd name="adj2" fmla="val 61783"/>
              </a:avLst>
            </a:prstGeom>
            <a:solidFill>
              <a:srgbClr val="FF0066"/>
            </a:solidFill>
            <a:ln w="12700">
              <a:solidFill>
                <a:srgbClr val="FF00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3216" y="1462"/>
              <a:ext cx="1812" cy="9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l"/>
              </a:pPr>
              <a:r>
                <a:rPr lang="en-US" altLang="zh-CN" b="1">
                  <a:solidFill>
                    <a:srgbClr val="000000"/>
                  </a:solidFill>
                  <a:latin typeface="Times New Roman" pitchFamily="18" charset="0"/>
                  <a:ea typeface="华文细黑" pitchFamily="2" charset="-122"/>
                </a:rPr>
                <a:t>HLL (e.g. C, C++, Pascal)</a:t>
              </a:r>
            </a:p>
            <a:p>
              <a:pPr lvl="1" fontAlgn="base">
                <a:spcBef>
                  <a:spcPct val="0"/>
                </a:spcBef>
                <a:spcAft>
                  <a:spcPct val="0"/>
                </a:spcAft>
                <a:buSzPct val="90000"/>
                <a:buFont typeface="Wingdings" pitchFamily="2" charset="2"/>
                <a:buChar char="m"/>
              </a:pPr>
              <a:r>
                <a:rPr lang="en-US" altLang="zh-CN" sz="1600" b="1">
                  <a:solidFill>
                    <a:srgbClr val="000000"/>
                  </a:solidFill>
                  <a:latin typeface="Times New Roman" pitchFamily="18" charset="0"/>
                  <a:ea typeface="华文细黑" pitchFamily="2" charset="-122"/>
                </a:rPr>
                <a:t>Machine independent</a:t>
              </a:r>
              <a:endParaRPr lang="en-US" altLang="zh-CN" b="1">
                <a:solidFill>
                  <a:srgbClr val="000000"/>
                </a:solidFill>
                <a:latin typeface="Times New Roman" pitchFamily="18" charset="0"/>
                <a:ea typeface="华文细黑" pitchFamily="2" charset="-122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l"/>
              </a:pPr>
              <a:r>
                <a:rPr lang="en-US" altLang="zh-CN" b="1">
                  <a:solidFill>
                    <a:srgbClr val="000000"/>
                  </a:solidFill>
                  <a:latin typeface="Times New Roman" pitchFamily="18" charset="0"/>
                  <a:ea typeface="华文细黑" pitchFamily="2" charset="-122"/>
                </a:rPr>
                <a:t>Assembly Language</a:t>
              </a:r>
            </a:p>
            <a:p>
              <a:pPr lvl="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90000"/>
                <a:buFont typeface="Wingdings" pitchFamily="2" charset="2"/>
                <a:buChar char="m"/>
              </a:pPr>
              <a:r>
                <a:rPr lang="en-US" altLang="zh-CN" sz="1600" b="1">
                  <a:solidFill>
                    <a:srgbClr val="000000"/>
                  </a:solidFill>
                  <a:latin typeface="Times New Roman" pitchFamily="18" charset="0"/>
                  <a:ea typeface="华文细黑" pitchFamily="2" charset="-122"/>
                </a:rPr>
                <a:t>Instructions</a:t>
              </a:r>
              <a:endParaRPr lang="en-US" altLang="zh-CN" b="1">
                <a:solidFill>
                  <a:srgbClr val="000000"/>
                </a:solidFill>
                <a:latin typeface="Times New Roman" pitchFamily="18" charset="0"/>
                <a:ea typeface="华文细黑" pitchFamily="2" charset="-122"/>
              </a:endParaRPr>
            </a:p>
            <a:p>
              <a:pPr lvl="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90000"/>
                <a:buFont typeface="Wingdings" pitchFamily="2" charset="2"/>
                <a:buChar char="m"/>
              </a:pPr>
              <a:r>
                <a:rPr lang="en-US" altLang="zh-CN" sz="1600" b="1">
                  <a:solidFill>
                    <a:srgbClr val="000000"/>
                  </a:solidFill>
                  <a:latin typeface="Times New Roman" pitchFamily="18" charset="0"/>
                  <a:ea typeface="华文细黑" pitchFamily="2" charset="-122"/>
                </a:rPr>
                <a:t>Memory</a:t>
              </a:r>
            </a:p>
            <a:p>
              <a:pPr lvl="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90000"/>
                <a:buFont typeface="Wingdings" pitchFamily="2" charset="2"/>
                <a:buChar char="m"/>
              </a:pPr>
              <a:r>
                <a:rPr lang="en-US" altLang="zh-CN" sz="1600" b="1">
                  <a:solidFill>
                    <a:srgbClr val="000000"/>
                  </a:solidFill>
                  <a:latin typeface="Times New Roman" pitchFamily="18" charset="0"/>
                  <a:ea typeface="华文细黑" pitchFamily="2" charset="-122"/>
                </a:rPr>
                <a:t>Registers</a:t>
              </a:r>
              <a:endParaRPr lang="en-US" altLang="zh-CN" b="1">
                <a:solidFill>
                  <a:srgbClr val="000000"/>
                </a:solidFill>
                <a:latin typeface="Times New Roman" pitchFamily="18" charset="0"/>
                <a:ea typeface="华文细黑" pitchFamily="2" charset="-122"/>
              </a:endParaRP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3222626" y="2959002"/>
            <a:ext cx="5002213" cy="2338387"/>
            <a:chOff x="1014" y="2040"/>
            <a:chExt cx="3151" cy="1473"/>
          </a:xfrm>
        </p:grpSpPr>
        <p:sp>
          <p:nvSpPr>
            <p:cNvPr id="16" name="AutoShape 15"/>
            <p:cNvSpPr>
              <a:spLocks noChangeArrowheads="1"/>
            </p:cNvSpPr>
            <p:nvPr/>
          </p:nvSpPr>
          <p:spPr bwMode="auto">
            <a:xfrm>
              <a:off x="2618" y="2509"/>
              <a:ext cx="1547" cy="641"/>
            </a:xfrm>
            <a:prstGeom prst="irregularSeal2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7" name="Text Box 16"/>
            <p:cNvSpPr txBox="1">
              <a:spLocks noChangeArrowheads="1"/>
            </p:cNvSpPr>
            <p:nvPr/>
          </p:nvSpPr>
          <p:spPr bwMode="auto">
            <a:xfrm>
              <a:off x="2972" y="2665"/>
              <a:ext cx="1016" cy="40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b="1">
                  <a:solidFill>
                    <a:srgbClr val="000000"/>
                  </a:solidFill>
                  <a:latin typeface="Arial" pitchFamily="34" charset="0"/>
                  <a:ea typeface="华文细黑" pitchFamily="2" charset="-122"/>
                </a:rPr>
                <a:t>Architect’s View</a:t>
              </a:r>
            </a:p>
          </p:txBody>
        </p:sp>
        <p:sp>
          <p:nvSpPr>
            <p:cNvPr id="18" name="AutoShape 17"/>
            <p:cNvSpPr>
              <a:spLocks noChangeArrowheads="1"/>
            </p:cNvSpPr>
            <p:nvPr/>
          </p:nvSpPr>
          <p:spPr bwMode="auto">
            <a:xfrm rot="3105699">
              <a:off x="2645" y="2247"/>
              <a:ext cx="571" cy="157"/>
            </a:xfrm>
            <a:prstGeom prst="notchedRightArrow">
              <a:avLst>
                <a:gd name="adj1" fmla="val 50000"/>
                <a:gd name="adj2" fmla="val 90924"/>
              </a:avLst>
            </a:prstGeom>
            <a:solidFill>
              <a:srgbClr val="FF0066"/>
            </a:solidFill>
            <a:ln w="12700">
              <a:solidFill>
                <a:srgbClr val="FF00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1014" y="2519"/>
              <a:ext cx="1603" cy="99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l"/>
              </a:pPr>
              <a:r>
                <a:rPr lang="en-US" altLang="zh-CN" b="1">
                  <a:solidFill>
                    <a:srgbClr val="000000"/>
                  </a:solidFill>
                  <a:latin typeface="Times New Roman" pitchFamily="18" charset="0"/>
                  <a:ea typeface="华文细黑" pitchFamily="2" charset="-122"/>
                </a:rPr>
                <a:t>Data path</a:t>
              </a:r>
            </a:p>
            <a:p>
              <a:pPr lvl="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90000"/>
                <a:buFont typeface="Wingdings" pitchFamily="2" charset="2"/>
                <a:buChar char="m"/>
              </a:pPr>
              <a:r>
                <a:rPr lang="en-US" altLang="zh-CN" sz="1600" b="1">
                  <a:solidFill>
                    <a:srgbClr val="000000"/>
                  </a:solidFill>
                  <a:latin typeface="Times New Roman" pitchFamily="18" charset="0"/>
                  <a:ea typeface="华文细黑" pitchFamily="2" charset="-122"/>
                </a:rPr>
                <a:t>Registers, ALU, etc.</a:t>
              </a:r>
              <a:endParaRPr lang="en-US" altLang="zh-CN" b="1">
                <a:solidFill>
                  <a:srgbClr val="000000"/>
                </a:solidFill>
                <a:latin typeface="Times New Roman" pitchFamily="18" charset="0"/>
                <a:ea typeface="华文细黑" pitchFamily="2" charset="-122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l"/>
              </a:pPr>
              <a:r>
                <a:rPr lang="en-US" altLang="zh-CN" b="1">
                  <a:solidFill>
                    <a:srgbClr val="000000"/>
                  </a:solidFill>
                  <a:latin typeface="Times New Roman" pitchFamily="18" charset="0"/>
                  <a:ea typeface="华文细黑" pitchFamily="2" charset="-122"/>
                </a:rPr>
                <a:t>Control Unit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l"/>
              </a:pPr>
              <a:r>
                <a:rPr lang="en-US" altLang="zh-CN" b="1">
                  <a:solidFill>
                    <a:srgbClr val="000000"/>
                  </a:solidFill>
                  <a:latin typeface="Times New Roman" pitchFamily="18" charset="0"/>
                  <a:ea typeface="华文细黑" pitchFamily="2" charset="-122"/>
                </a:rPr>
                <a:t>Externals</a:t>
              </a:r>
            </a:p>
            <a:p>
              <a:pPr lvl="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90000"/>
                <a:buFont typeface="Wingdings" pitchFamily="2" charset="2"/>
                <a:buChar char="m"/>
              </a:pPr>
              <a:r>
                <a:rPr lang="en-US" altLang="zh-CN" sz="1600" b="1">
                  <a:solidFill>
                    <a:srgbClr val="000000"/>
                  </a:solidFill>
                  <a:latin typeface="Times New Roman" pitchFamily="18" charset="0"/>
                  <a:ea typeface="华文细黑" pitchFamily="2" charset="-122"/>
                </a:rPr>
                <a:t>Memory System</a:t>
              </a:r>
            </a:p>
            <a:p>
              <a:pPr lvl="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90000"/>
                <a:buFont typeface="Wingdings" pitchFamily="2" charset="2"/>
                <a:buChar char="m"/>
              </a:pPr>
              <a:r>
                <a:rPr lang="en-US" altLang="zh-CN" sz="1600" b="1">
                  <a:solidFill>
                    <a:srgbClr val="000000"/>
                  </a:solidFill>
                  <a:latin typeface="Times New Roman" pitchFamily="18" charset="0"/>
                  <a:ea typeface="华文细黑" pitchFamily="2" charset="-122"/>
                </a:rPr>
                <a:t>I/O System</a:t>
              </a:r>
              <a:endParaRPr lang="en-US" altLang="zh-CN" b="1">
                <a:solidFill>
                  <a:srgbClr val="000000"/>
                </a:solidFill>
                <a:latin typeface="Times New Roman" pitchFamily="18" charset="0"/>
                <a:ea typeface="华文细黑" pitchFamily="2" charset="-122"/>
              </a:endParaRPr>
            </a:p>
          </p:txBody>
        </p:sp>
      </p:grpSp>
      <p:grpSp>
        <p:nvGrpSpPr>
          <p:cNvPr id="20" name="Group 19"/>
          <p:cNvGrpSpPr>
            <a:grpSpLocks/>
          </p:cNvGrpSpPr>
          <p:nvPr/>
        </p:nvGrpSpPr>
        <p:grpSpPr bwMode="auto">
          <a:xfrm>
            <a:off x="5481639" y="4460776"/>
            <a:ext cx="4492625" cy="1674812"/>
            <a:chOff x="2727" y="3017"/>
            <a:chExt cx="2830" cy="1055"/>
          </a:xfrm>
        </p:grpSpPr>
        <p:sp>
          <p:nvSpPr>
            <p:cNvPr id="21" name="AutoShape 20"/>
            <p:cNvSpPr>
              <a:spLocks noChangeArrowheads="1"/>
            </p:cNvSpPr>
            <p:nvPr/>
          </p:nvSpPr>
          <p:spPr bwMode="auto">
            <a:xfrm>
              <a:off x="3585" y="3327"/>
              <a:ext cx="1972" cy="745"/>
            </a:xfrm>
            <a:prstGeom prst="irregularSeal2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22" name="Text Box 21"/>
            <p:cNvSpPr txBox="1">
              <a:spLocks noChangeArrowheads="1"/>
            </p:cNvSpPr>
            <p:nvPr/>
          </p:nvSpPr>
          <p:spPr bwMode="auto">
            <a:xfrm>
              <a:off x="3918" y="3568"/>
              <a:ext cx="1343" cy="40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b="1">
                  <a:solidFill>
                    <a:srgbClr val="000000"/>
                  </a:solidFill>
                  <a:latin typeface="Arial" pitchFamily="34" charset="0"/>
                  <a:ea typeface="华文细黑" pitchFamily="2" charset="-122"/>
                </a:rPr>
                <a:t>Logic Designer’s View</a:t>
              </a:r>
            </a:p>
          </p:txBody>
        </p:sp>
        <p:sp>
          <p:nvSpPr>
            <p:cNvPr id="23" name="AutoShape 22"/>
            <p:cNvSpPr>
              <a:spLocks noChangeArrowheads="1"/>
            </p:cNvSpPr>
            <p:nvPr/>
          </p:nvSpPr>
          <p:spPr bwMode="auto">
            <a:xfrm rot="2881685">
              <a:off x="3689" y="3175"/>
              <a:ext cx="473" cy="157"/>
            </a:xfrm>
            <a:prstGeom prst="notchedRightArrow">
              <a:avLst>
                <a:gd name="adj1" fmla="val 50000"/>
                <a:gd name="adj2" fmla="val 75318"/>
              </a:avLst>
            </a:prstGeom>
            <a:solidFill>
              <a:srgbClr val="FF0066"/>
            </a:solidFill>
            <a:ln w="12700">
              <a:solidFill>
                <a:srgbClr val="FF00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3108" y="3506"/>
              <a:ext cx="18" cy="24"/>
            </a:xfrm>
            <a:custGeom>
              <a:avLst/>
              <a:gdLst>
                <a:gd name="T0" fmla="*/ 0 w 64"/>
                <a:gd name="T1" fmla="*/ 0 h 87"/>
                <a:gd name="T2" fmla="*/ 0 w 64"/>
                <a:gd name="T3" fmla="*/ 0 h 87"/>
                <a:gd name="T4" fmla="*/ 0 w 64"/>
                <a:gd name="T5" fmla="*/ 0 h 87"/>
                <a:gd name="T6" fmla="*/ 0 w 64"/>
                <a:gd name="T7" fmla="*/ 0 h 87"/>
                <a:gd name="T8" fmla="*/ 0 w 64"/>
                <a:gd name="T9" fmla="*/ 0 h 87"/>
                <a:gd name="T10" fmla="*/ 0 w 64"/>
                <a:gd name="T11" fmla="*/ 0 h 87"/>
                <a:gd name="T12" fmla="*/ 0 w 64"/>
                <a:gd name="T13" fmla="*/ 0 h 87"/>
                <a:gd name="T14" fmla="*/ 0 w 64"/>
                <a:gd name="T15" fmla="*/ 0 h 87"/>
                <a:gd name="T16" fmla="*/ 0 w 64"/>
                <a:gd name="T17" fmla="*/ 0 h 87"/>
                <a:gd name="T18" fmla="*/ 0 w 64"/>
                <a:gd name="T19" fmla="*/ 0 h 87"/>
                <a:gd name="T20" fmla="*/ 0 w 64"/>
                <a:gd name="T21" fmla="*/ 0 h 87"/>
                <a:gd name="T22" fmla="*/ 0 w 64"/>
                <a:gd name="T23" fmla="*/ 1 h 87"/>
                <a:gd name="T24" fmla="*/ 0 w 64"/>
                <a:gd name="T25" fmla="*/ 0 h 87"/>
                <a:gd name="T26" fmla="*/ 0 w 64"/>
                <a:gd name="T27" fmla="*/ 0 h 87"/>
                <a:gd name="T28" fmla="*/ 0 w 64"/>
                <a:gd name="T29" fmla="*/ 0 h 87"/>
                <a:gd name="T30" fmla="*/ 0 w 64"/>
                <a:gd name="T31" fmla="*/ 0 h 87"/>
                <a:gd name="T32" fmla="*/ 0 w 64"/>
                <a:gd name="T33" fmla="*/ 0 h 87"/>
                <a:gd name="T34" fmla="*/ 0 w 64"/>
                <a:gd name="T35" fmla="*/ 0 h 87"/>
                <a:gd name="T36" fmla="*/ 0 w 64"/>
                <a:gd name="T37" fmla="*/ 0 h 87"/>
                <a:gd name="T38" fmla="*/ 0 w 64"/>
                <a:gd name="T39" fmla="*/ 0 h 87"/>
                <a:gd name="T40" fmla="*/ 0 w 64"/>
                <a:gd name="T41" fmla="*/ 0 h 87"/>
                <a:gd name="T42" fmla="*/ 0 w 64"/>
                <a:gd name="T43" fmla="*/ 0 h 87"/>
                <a:gd name="T44" fmla="*/ 0 w 64"/>
                <a:gd name="T45" fmla="*/ 0 h 87"/>
                <a:gd name="T46" fmla="*/ 0 w 64"/>
                <a:gd name="T47" fmla="*/ 0 h 8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64"/>
                <a:gd name="T73" fmla="*/ 0 h 87"/>
                <a:gd name="T74" fmla="*/ 64 w 64"/>
                <a:gd name="T75" fmla="*/ 87 h 87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64" h="87">
                  <a:moveTo>
                    <a:pt x="32" y="12"/>
                  </a:moveTo>
                  <a:lnTo>
                    <a:pt x="37" y="12"/>
                  </a:lnTo>
                  <a:lnTo>
                    <a:pt x="41" y="11"/>
                  </a:lnTo>
                  <a:lnTo>
                    <a:pt x="45" y="10"/>
                  </a:lnTo>
                  <a:lnTo>
                    <a:pt x="49" y="8"/>
                  </a:lnTo>
                  <a:lnTo>
                    <a:pt x="53" y="7"/>
                  </a:lnTo>
                  <a:lnTo>
                    <a:pt x="57" y="5"/>
                  </a:lnTo>
                  <a:lnTo>
                    <a:pt x="58" y="3"/>
                  </a:lnTo>
                  <a:lnTo>
                    <a:pt x="61" y="1"/>
                  </a:lnTo>
                  <a:lnTo>
                    <a:pt x="62" y="0"/>
                  </a:lnTo>
                  <a:lnTo>
                    <a:pt x="63" y="0"/>
                  </a:lnTo>
                  <a:lnTo>
                    <a:pt x="32" y="86"/>
                  </a:lnTo>
                  <a:lnTo>
                    <a:pt x="0" y="0"/>
                  </a:lnTo>
                  <a:lnTo>
                    <a:pt x="1" y="0"/>
                  </a:lnTo>
                  <a:lnTo>
                    <a:pt x="3" y="1"/>
                  </a:lnTo>
                  <a:lnTo>
                    <a:pt x="5" y="3"/>
                  </a:lnTo>
                  <a:lnTo>
                    <a:pt x="7" y="5"/>
                  </a:lnTo>
                  <a:lnTo>
                    <a:pt x="11" y="7"/>
                  </a:lnTo>
                  <a:lnTo>
                    <a:pt x="15" y="8"/>
                  </a:lnTo>
                  <a:lnTo>
                    <a:pt x="19" y="10"/>
                  </a:lnTo>
                  <a:lnTo>
                    <a:pt x="24" y="11"/>
                  </a:lnTo>
                  <a:lnTo>
                    <a:pt x="28" y="12"/>
                  </a:lnTo>
                  <a:lnTo>
                    <a:pt x="32" y="13"/>
                  </a:lnTo>
                  <a:lnTo>
                    <a:pt x="32" y="12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3269" y="3818"/>
              <a:ext cx="176" cy="30"/>
            </a:xfrm>
            <a:custGeom>
              <a:avLst/>
              <a:gdLst>
                <a:gd name="T0" fmla="*/ 4 w 636"/>
                <a:gd name="T1" fmla="*/ 1 h 107"/>
                <a:gd name="T2" fmla="*/ 2 w 636"/>
                <a:gd name="T3" fmla="*/ 1 h 107"/>
                <a:gd name="T4" fmla="*/ 2 w 636"/>
                <a:gd name="T5" fmla="*/ 0 h 107"/>
                <a:gd name="T6" fmla="*/ 0 w 636"/>
                <a:gd name="T7" fmla="*/ 0 h 10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6"/>
                <a:gd name="T13" fmla="*/ 0 h 107"/>
                <a:gd name="T14" fmla="*/ 636 w 636"/>
                <a:gd name="T15" fmla="*/ 107 h 10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6" h="107">
                  <a:moveTo>
                    <a:pt x="635" y="106"/>
                  </a:moveTo>
                  <a:lnTo>
                    <a:pt x="261" y="106"/>
                  </a:lnTo>
                  <a:lnTo>
                    <a:pt x="261" y="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26" name="Line 25"/>
            <p:cNvSpPr>
              <a:spLocks noChangeShapeType="1"/>
            </p:cNvSpPr>
            <p:nvPr/>
          </p:nvSpPr>
          <p:spPr bwMode="auto">
            <a:xfrm>
              <a:off x="2826" y="3589"/>
              <a:ext cx="1" cy="36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27" name="Line 26"/>
            <p:cNvSpPr>
              <a:spLocks noChangeShapeType="1"/>
            </p:cNvSpPr>
            <p:nvPr/>
          </p:nvSpPr>
          <p:spPr bwMode="auto">
            <a:xfrm>
              <a:off x="3118" y="3462"/>
              <a:ext cx="0" cy="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3008" y="3613"/>
              <a:ext cx="235" cy="352"/>
            </a:xfrm>
            <a:custGeom>
              <a:avLst/>
              <a:gdLst>
                <a:gd name="T0" fmla="*/ 0 w 849"/>
                <a:gd name="T1" fmla="*/ 0 h 1274"/>
                <a:gd name="T2" fmla="*/ 0 w 849"/>
                <a:gd name="T3" fmla="*/ 7 h 1274"/>
                <a:gd name="T4" fmla="*/ 5 w 849"/>
                <a:gd name="T5" fmla="*/ 7 h 1274"/>
                <a:gd name="T6" fmla="*/ 0 60000 65536"/>
                <a:gd name="T7" fmla="*/ 0 60000 65536"/>
                <a:gd name="T8" fmla="*/ 0 60000 65536"/>
                <a:gd name="T9" fmla="*/ 0 w 849"/>
                <a:gd name="T10" fmla="*/ 0 h 1274"/>
                <a:gd name="T11" fmla="*/ 849 w 849"/>
                <a:gd name="T12" fmla="*/ 1274 h 127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49" h="1274">
                  <a:moveTo>
                    <a:pt x="0" y="0"/>
                  </a:moveTo>
                  <a:lnTo>
                    <a:pt x="0" y="1273"/>
                  </a:lnTo>
                  <a:lnTo>
                    <a:pt x="848" y="127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3050" y="3603"/>
              <a:ext cx="193" cy="283"/>
            </a:xfrm>
            <a:custGeom>
              <a:avLst/>
              <a:gdLst>
                <a:gd name="T0" fmla="*/ 0 w 699"/>
                <a:gd name="T1" fmla="*/ 0 h 1021"/>
                <a:gd name="T2" fmla="*/ 0 w 699"/>
                <a:gd name="T3" fmla="*/ 6 h 1021"/>
                <a:gd name="T4" fmla="*/ 4 w 699"/>
                <a:gd name="T5" fmla="*/ 6 h 1021"/>
                <a:gd name="T6" fmla="*/ 0 60000 65536"/>
                <a:gd name="T7" fmla="*/ 0 60000 65536"/>
                <a:gd name="T8" fmla="*/ 0 60000 65536"/>
                <a:gd name="T9" fmla="*/ 0 w 699"/>
                <a:gd name="T10" fmla="*/ 0 h 1021"/>
                <a:gd name="T11" fmla="*/ 699 w 699"/>
                <a:gd name="T12" fmla="*/ 1021 h 102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99" h="1021">
                  <a:moveTo>
                    <a:pt x="0" y="0"/>
                  </a:moveTo>
                  <a:lnTo>
                    <a:pt x="0" y="1020"/>
                  </a:lnTo>
                  <a:lnTo>
                    <a:pt x="698" y="102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3091" y="3596"/>
              <a:ext cx="152" cy="210"/>
            </a:xfrm>
            <a:custGeom>
              <a:avLst/>
              <a:gdLst>
                <a:gd name="T0" fmla="*/ 0 w 549"/>
                <a:gd name="T1" fmla="*/ 0 h 760"/>
                <a:gd name="T2" fmla="*/ 0 w 549"/>
                <a:gd name="T3" fmla="*/ 4 h 760"/>
                <a:gd name="T4" fmla="*/ 3 w 549"/>
                <a:gd name="T5" fmla="*/ 4 h 760"/>
                <a:gd name="T6" fmla="*/ 0 60000 65536"/>
                <a:gd name="T7" fmla="*/ 0 60000 65536"/>
                <a:gd name="T8" fmla="*/ 0 60000 65536"/>
                <a:gd name="T9" fmla="*/ 0 w 549"/>
                <a:gd name="T10" fmla="*/ 0 h 760"/>
                <a:gd name="T11" fmla="*/ 549 w 549"/>
                <a:gd name="T12" fmla="*/ 760 h 76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49" h="760">
                  <a:moveTo>
                    <a:pt x="0" y="0"/>
                  </a:moveTo>
                  <a:lnTo>
                    <a:pt x="1" y="759"/>
                  </a:lnTo>
                  <a:lnTo>
                    <a:pt x="548" y="759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3135" y="3609"/>
              <a:ext cx="92" cy="114"/>
            </a:xfrm>
            <a:custGeom>
              <a:avLst/>
              <a:gdLst>
                <a:gd name="T0" fmla="*/ 0 w 333"/>
                <a:gd name="T1" fmla="*/ 0 h 411"/>
                <a:gd name="T2" fmla="*/ 0 w 333"/>
                <a:gd name="T3" fmla="*/ 2 h 411"/>
                <a:gd name="T4" fmla="*/ 2 w 333"/>
                <a:gd name="T5" fmla="*/ 2 h 411"/>
                <a:gd name="T6" fmla="*/ 0 60000 65536"/>
                <a:gd name="T7" fmla="*/ 0 60000 65536"/>
                <a:gd name="T8" fmla="*/ 0 60000 65536"/>
                <a:gd name="T9" fmla="*/ 0 w 333"/>
                <a:gd name="T10" fmla="*/ 0 h 411"/>
                <a:gd name="T11" fmla="*/ 333 w 333"/>
                <a:gd name="T12" fmla="*/ 411 h 41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3" h="411">
                  <a:moveTo>
                    <a:pt x="0" y="0"/>
                  </a:moveTo>
                  <a:lnTo>
                    <a:pt x="0" y="410"/>
                  </a:lnTo>
                  <a:lnTo>
                    <a:pt x="332" y="41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3237" y="3593"/>
              <a:ext cx="108" cy="27"/>
            </a:xfrm>
            <a:custGeom>
              <a:avLst/>
              <a:gdLst>
                <a:gd name="T0" fmla="*/ 0 w 391"/>
                <a:gd name="T1" fmla="*/ 0 h 97"/>
                <a:gd name="T2" fmla="*/ 0 w 391"/>
                <a:gd name="T3" fmla="*/ 1 h 97"/>
                <a:gd name="T4" fmla="*/ 2 w 391"/>
                <a:gd name="T5" fmla="*/ 1 h 97"/>
                <a:gd name="T6" fmla="*/ 0 60000 65536"/>
                <a:gd name="T7" fmla="*/ 0 60000 65536"/>
                <a:gd name="T8" fmla="*/ 0 60000 65536"/>
                <a:gd name="T9" fmla="*/ 0 w 391"/>
                <a:gd name="T10" fmla="*/ 0 h 97"/>
                <a:gd name="T11" fmla="*/ 391 w 391"/>
                <a:gd name="T12" fmla="*/ 97 h 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91" h="97">
                  <a:moveTo>
                    <a:pt x="0" y="0"/>
                  </a:moveTo>
                  <a:lnTo>
                    <a:pt x="0" y="96"/>
                  </a:lnTo>
                  <a:lnTo>
                    <a:pt x="390" y="96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2828" y="3750"/>
              <a:ext cx="40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2976" y="3750"/>
              <a:ext cx="256" cy="81"/>
            </a:xfrm>
            <a:custGeom>
              <a:avLst/>
              <a:gdLst>
                <a:gd name="T0" fmla="*/ 6 w 924"/>
                <a:gd name="T1" fmla="*/ 2 h 292"/>
                <a:gd name="T2" fmla="*/ 0 w 924"/>
                <a:gd name="T3" fmla="*/ 2 h 292"/>
                <a:gd name="T4" fmla="*/ 0 w 924"/>
                <a:gd name="T5" fmla="*/ 0 h 292"/>
                <a:gd name="T6" fmla="*/ 0 60000 65536"/>
                <a:gd name="T7" fmla="*/ 0 60000 65536"/>
                <a:gd name="T8" fmla="*/ 0 60000 65536"/>
                <a:gd name="T9" fmla="*/ 0 w 924"/>
                <a:gd name="T10" fmla="*/ 0 h 292"/>
                <a:gd name="T11" fmla="*/ 924 w 924"/>
                <a:gd name="T12" fmla="*/ 292 h 2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24" h="292">
                  <a:moveTo>
                    <a:pt x="923" y="291"/>
                  </a:moveTo>
                  <a:lnTo>
                    <a:pt x="0" y="291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 flipH="1">
              <a:off x="2823" y="3912"/>
              <a:ext cx="40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2893" y="3913"/>
              <a:ext cx="337" cy="79"/>
            </a:xfrm>
            <a:custGeom>
              <a:avLst/>
              <a:gdLst>
                <a:gd name="T0" fmla="*/ 7 w 1218"/>
                <a:gd name="T1" fmla="*/ 2 h 286"/>
                <a:gd name="T2" fmla="*/ 0 w 1218"/>
                <a:gd name="T3" fmla="*/ 2 h 286"/>
                <a:gd name="T4" fmla="*/ 0 w 1218"/>
                <a:gd name="T5" fmla="*/ 0 h 286"/>
                <a:gd name="T6" fmla="*/ 0 60000 65536"/>
                <a:gd name="T7" fmla="*/ 0 60000 65536"/>
                <a:gd name="T8" fmla="*/ 0 60000 65536"/>
                <a:gd name="T9" fmla="*/ 0 w 1218"/>
                <a:gd name="T10" fmla="*/ 0 h 286"/>
                <a:gd name="T11" fmla="*/ 1218 w 1218"/>
                <a:gd name="T12" fmla="*/ 286 h 28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18" h="286">
                  <a:moveTo>
                    <a:pt x="1217" y="285"/>
                  </a:moveTo>
                  <a:lnTo>
                    <a:pt x="0" y="285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2871" y="3737"/>
              <a:ext cx="21" cy="27"/>
            </a:xfrm>
            <a:custGeom>
              <a:avLst/>
              <a:gdLst>
                <a:gd name="T0" fmla="*/ 0 w 78"/>
                <a:gd name="T1" fmla="*/ 1 h 98"/>
                <a:gd name="T2" fmla="*/ 0 w 78"/>
                <a:gd name="T3" fmla="*/ 1 h 98"/>
                <a:gd name="T4" fmla="*/ 0 w 78"/>
                <a:gd name="T5" fmla="*/ 0 h 98"/>
                <a:gd name="T6" fmla="*/ 1 w 78"/>
                <a:gd name="T7" fmla="*/ 0 h 9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8"/>
                <a:gd name="T13" fmla="*/ 0 h 98"/>
                <a:gd name="T14" fmla="*/ 78 w 78"/>
                <a:gd name="T15" fmla="*/ 98 h 9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" h="98">
                  <a:moveTo>
                    <a:pt x="68" y="97"/>
                  </a:moveTo>
                  <a:lnTo>
                    <a:pt x="0" y="97"/>
                  </a:lnTo>
                  <a:lnTo>
                    <a:pt x="0" y="0"/>
                  </a:lnTo>
                  <a:lnTo>
                    <a:pt x="77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3184" y="3611"/>
              <a:ext cx="245" cy="220"/>
            </a:xfrm>
            <a:custGeom>
              <a:avLst/>
              <a:gdLst>
                <a:gd name="T0" fmla="*/ 5 w 884"/>
                <a:gd name="T1" fmla="*/ 5 h 794"/>
                <a:gd name="T2" fmla="*/ 4 w 884"/>
                <a:gd name="T3" fmla="*/ 5 h 794"/>
                <a:gd name="T4" fmla="*/ 4 w 884"/>
                <a:gd name="T5" fmla="*/ 2 h 794"/>
                <a:gd name="T6" fmla="*/ 0 w 884"/>
                <a:gd name="T7" fmla="*/ 2 h 794"/>
                <a:gd name="T8" fmla="*/ 0 w 884"/>
                <a:gd name="T9" fmla="*/ 0 h 7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84"/>
                <a:gd name="T16" fmla="*/ 0 h 794"/>
                <a:gd name="T17" fmla="*/ 884 w 884"/>
                <a:gd name="T18" fmla="*/ 794 h 7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84" h="794">
                  <a:moveTo>
                    <a:pt x="883" y="792"/>
                  </a:moveTo>
                  <a:lnTo>
                    <a:pt x="664" y="793"/>
                  </a:lnTo>
                  <a:lnTo>
                    <a:pt x="664" y="266"/>
                  </a:lnTo>
                  <a:lnTo>
                    <a:pt x="0" y="266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2968" y="3544"/>
              <a:ext cx="298" cy="80"/>
            </a:xfrm>
            <a:custGeom>
              <a:avLst/>
              <a:gdLst>
                <a:gd name="T0" fmla="*/ 6 w 1074"/>
                <a:gd name="T1" fmla="*/ 2 h 288"/>
                <a:gd name="T2" fmla="*/ 6 w 1074"/>
                <a:gd name="T3" fmla="*/ 0 h 288"/>
                <a:gd name="T4" fmla="*/ 0 w 1074"/>
                <a:gd name="T5" fmla="*/ 0 h 288"/>
                <a:gd name="T6" fmla="*/ 0 w 1074"/>
                <a:gd name="T7" fmla="*/ 2 h 288"/>
                <a:gd name="T8" fmla="*/ 6 w 1074"/>
                <a:gd name="T9" fmla="*/ 2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74"/>
                <a:gd name="T16" fmla="*/ 0 h 288"/>
                <a:gd name="T17" fmla="*/ 1074 w 107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74" h="288">
                  <a:moveTo>
                    <a:pt x="1073" y="287"/>
                  </a:moveTo>
                  <a:lnTo>
                    <a:pt x="1073" y="0"/>
                  </a:lnTo>
                  <a:lnTo>
                    <a:pt x="0" y="0"/>
                  </a:lnTo>
                  <a:lnTo>
                    <a:pt x="0" y="287"/>
                  </a:lnTo>
                  <a:lnTo>
                    <a:pt x="1073" y="287"/>
                  </a:lnTo>
                </a:path>
              </a:pathLst>
            </a:custGeom>
            <a:solidFill>
              <a:srgbClr val="FFFFFF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2968" y="3544"/>
              <a:ext cx="299" cy="81"/>
            </a:xfrm>
            <a:custGeom>
              <a:avLst/>
              <a:gdLst>
                <a:gd name="T0" fmla="*/ 6 w 1080"/>
                <a:gd name="T1" fmla="*/ 2 h 294"/>
                <a:gd name="T2" fmla="*/ 6 w 1080"/>
                <a:gd name="T3" fmla="*/ 0 h 294"/>
                <a:gd name="T4" fmla="*/ 0 w 1080"/>
                <a:gd name="T5" fmla="*/ 0 h 294"/>
                <a:gd name="T6" fmla="*/ 0 w 1080"/>
                <a:gd name="T7" fmla="*/ 2 h 294"/>
                <a:gd name="T8" fmla="*/ 6 w 1080"/>
                <a:gd name="T9" fmla="*/ 2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80"/>
                <a:gd name="T16" fmla="*/ 0 h 294"/>
                <a:gd name="T17" fmla="*/ 1080 w 1080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80" h="294">
                  <a:moveTo>
                    <a:pt x="1079" y="293"/>
                  </a:moveTo>
                  <a:lnTo>
                    <a:pt x="1079" y="0"/>
                  </a:lnTo>
                  <a:lnTo>
                    <a:pt x="0" y="0"/>
                  </a:lnTo>
                  <a:lnTo>
                    <a:pt x="0" y="293"/>
                  </a:lnTo>
                  <a:lnTo>
                    <a:pt x="1079" y="29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41" name="Line 40"/>
            <p:cNvSpPr>
              <a:spLocks noChangeShapeType="1"/>
            </p:cNvSpPr>
            <p:nvPr/>
          </p:nvSpPr>
          <p:spPr bwMode="auto">
            <a:xfrm flipH="1">
              <a:off x="3101" y="3476"/>
              <a:ext cx="30" cy="2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42" name="Line 41"/>
            <p:cNvSpPr>
              <a:spLocks noChangeShapeType="1"/>
            </p:cNvSpPr>
            <p:nvPr/>
          </p:nvSpPr>
          <p:spPr bwMode="auto">
            <a:xfrm>
              <a:off x="2843" y="3740"/>
              <a:ext cx="12" cy="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2777" y="3672"/>
              <a:ext cx="133" cy="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00">
                  <a:solidFill>
                    <a:srgbClr val="000000"/>
                  </a:solidFill>
                  <a:latin typeface="Arial" pitchFamily="34" charset="0"/>
                  <a:ea typeface="华文细黑" pitchFamily="2" charset="-122"/>
                </a:rPr>
                <a:t>3</a:t>
              </a:r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>
              <a:off x="2794" y="3672"/>
              <a:ext cx="133" cy="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00">
                  <a:solidFill>
                    <a:srgbClr val="000000"/>
                  </a:solidFill>
                  <a:latin typeface="Arial" pitchFamily="34" charset="0"/>
                  <a:ea typeface="华文细黑" pitchFamily="2" charset="-122"/>
                </a:rPr>
                <a:t>2</a:t>
              </a:r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3020" y="3387"/>
              <a:ext cx="124" cy="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00">
                  <a:solidFill>
                    <a:srgbClr val="000000"/>
                  </a:solidFill>
                  <a:latin typeface="Arial" pitchFamily="34" charset="0"/>
                  <a:ea typeface="华文细黑" pitchFamily="2" charset="-122"/>
                </a:rPr>
                <a:t>I</a:t>
              </a:r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3035" y="3387"/>
              <a:ext cx="138" cy="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00">
                  <a:solidFill>
                    <a:srgbClr val="000000"/>
                  </a:solidFill>
                  <a:latin typeface="Arial" pitchFamily="34" charset="0"/>
                  <a:ea typeface="华文细黑" pitchFamily="2" charset="-122"/>
                </a:rPr>
                <a:t>R</a:t>
              </a:r>
            </a:p>
          </p:txBody>
        </p:sp>
        <p:sp>
          <p:nvSpPr>
            <p:cNvPr id="47" name="Rectangle 46"/>
            <p:cNvSpPr>
              <a:spLocks noChangeArrowheads="1"/>
            </p:cNvSpPr>
            <p:nvPr/>
          </p:nvSpPr>
          <p:spPr bwMode="auto">
            <a:xfrm>
              <a:off x="3051" y="3387"/>
              <a:ext cx="126" cy="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00">
                  <a:solidFill>
                    <a:srgbClr val="000000"/>
                  </a:solidFill>
                  <a:latin typeface="Symbol" pitchFamily="18" charset="2"/>
                  <a:ea typeface="华文细黑" pitchFamily="2" charset="-122"/>
                </a:rPr>
                <a:t></a:t>
              </a:r>
            </a:p>
          </p:txBody>
        </p:sp>
        <p:sp>
          <p:nvSpPr>
            <p:cNvPr id="48" name="Rectangle 47"/>
            <p:cNvSpPr>
              <a:spLocks noChangeArrowheads="1"/>
            </p:cNvSpPr>
            <p:nvPr/>
          </p:nvSpPr>
          <p:spPr bwMode="auto">
            <a:xfrm>
              <a:off x="3065" y="3387"/>
              <a:ext cx="133" cy="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00">
                  <a:solidFill>
                    <a:srgbClr val="000000"/>
                  </a:solidFill>
                  <a:latin typeface="Arial" pitchFamily="34" charset="0"/>
                  <a:ea typeface="华文细黑" pitchFamily="2" charset="-122"/>
                </a:rPr>
                <a:t>2</a:t>
              </a:r>
            </a:p>
          </p:txBody>
        </p:sp>
        <p:sp>
          <p:nvSpPr>
            <p:cNvPr id="49" name="Rectangle 48"/>
            <p:cNvSpPr>
              <a:spLocks noChangeArrowheads="1"/>
            </p:cNvSpPr>
            <p:nvPr/>
          </p:nvSpPr>
          <p:spPr bwMode="auto">
            <a:xfrm>
              <a:off x="3077" y="3387"/>
              <a:ext cx="124" cy="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00">
                  <a:solidFill>
                    <a:srgbClr val="000000"/>
                  </a:solidFill>
                  <a:latin typeface="Arial" pitchFamily="34" charset="0"/>
                  <a:ea typeface="华文细黑" pitchFamily="2" charset="-122"/>
                </a:rPr>
                <a:t>.</a:t>
              </a:r>
            </a:p>
          </p:txBody>
        </p:sp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3085" y="3387"/>
              <a:ext cx="124" cy="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00">
                  <a:solidFill>
                    <a:srgbClr val="000000"/>
                  </a:solidFill>
                  <a:latin typeface="Arial" pitchFamily="34" charset="0"/>
                  <a:ea typeface="华文细黑" pitchFamily="2" charset="-122"/>
                </a:rPr>
                <a:t>.</a:t>
              </a:r>
            </a:p>
          </p:txBody>
        </p:sp>
        <p:sp>
          <p:nvSpPr>
            <p:cNvPr id="51" name="Rectangle 50"/>
            <p:cNvSpPr>
              <a:spLocks noChangeArrowheads="1"/>
            </p:cNvSpPr>
            <p:nvPr/>
          </p:nvSpPr>
          <p:spPr bwMode="auto">
            <a:xfrm>
              <a:off x="3098" y="3387"/>
              <a:ext cx="133" cy="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00">
                  <a:solidFill>
                    <a:srgbClr val="000000"/>
                  </a:solidFill>
                  <a:latin typeface="Arial" pitchFamily="34" charset="0"/>
                  <a:ea typeface="华文细黑" pitchFamily="2" charset="-122"/>
                </a:rPr>
                <a:t>0</a:t>
              </a:r>
            </a:p>
          </p:txBody>
        </p:sp>
        <p:sp>
          <p:nvSpPr>
            <p:cNvPr id="52" name="Rectangle 51"/>
            <p:cNvSpPr>
              <a:spLocks noChangeArrowheads="1"/>
            </p:cNvSpPr>
            <p:nvPr/>
          </p:nvSpPr>
          <p:spPr bwMode="auto">
            <a:xfrm>
              <a:off x="3113" y="3387"/>
              <a:ext cx="126" cy="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00">
                  <a:solidFill>
                    <a:srgbClr val="000000"/>
                  </a:solidFill>
                  <a:latin typeface="Symbol" pitchFamily="18" charset="2"/>
                  <a:ea typeface="华文细黑" pitchFamily="2" charset="-122"/>
                </a:rPr>
                <a:t></a:t>
              </a:r>
            </a:p>
          </p:txBody>
        </p:sp>
        <p:grpSp>
          <p:nvGrpSpPr>
            <p:cNvPr id="53" name="Group 52"/>
            <p:cNvGrpSpPr>
              <a:grpSpLocks/>
            </p:cNvGrpSpPr>
            <p:nvPr/>
          </p:nvGrpSpPr>
          <p:grpSpPr bwMode="auto">
            <a:xfrm>
              <a:off x="2727" y="3925"/>
              <a:ext cx="175" cy="95"/>
              <a:chOff x="2727" y="3947"/>
              <a:chExt cx="175" cy="95"/>
            </a:xfrm>
          </p:grpSpPr>
          <p:sp>
            <p:nvSpPr>
              <p:cNvPr id="136" name="Rectangle 53"/>
              <p:cNvSpPr>
                <a:spLocks noChangeArrowheads="1"/>
              </p:cNvSpPr>
              <p:nvPr/>
            </p:nvSpPr>
            <p:spPr bwMode="auto">
              <a:xfrm>
                <a:off x="2727" y="3947"/>
                <a:ext cx="126" cy="9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400">
                    <a:solidFill>
                      <a:srgbClr val="000000"/>
                    </a:solidFill>
                    <a:latin typeface="Symbol" pitchFamily="18" charset="2"/>
                    <a:ea typeface="华文细黑" pitchFamily="2" charset="-122"/>
                  </a:rPr>
                  <a:t></a:t>
                </a:r>
              </a:p>
            </p:txBody>
          </p:sp>
          <p:sp>
            <p:nvSpPr>
              <p:cNvPr id="137" name="Rectangle 54"/>
              <p:cNvSpPr>
                <a:spLocks noChangeArrowheads="1"/>
              </p:cNvSpPr>
              <p:nvPr/>
            </p:nvSpPr>
            <p:spPr bwMode="auto">
              <a:xfrm>
                <a:off x="2739" y="3947"/>
                <a:ext cx="133" cy="9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400">
                    <a:solidFill>
                      <a:srgbClr val="000000"/>
                    </a:solidFill>
                    <a:latin typeface="Arial" pitchFamily="34" charset="0"/>
                    <a:ea typeface="华文细黑" pitchFamily="2" charset="-122"/>
                  </a:rPr>
                  <a:t>3</a:t>
                </a:r>
              </a:p>
            </p:txBody>
          </p:sp>
          <p:sp>
            <p:nvSpPr>
              <p:cNvPr id="138" name="Rectangle 55"/>
              <p:cNvSpPr>
                <a:spLocks noChangeArrowheads="1"/>
              </p:cNvSpPr>
              <p:nvPr/>
            </p:nvSpPr>
            <p:spPr bwMode="auto">
              <a:xfrm>
                <a:off x="2757" y="3947"/>
                <a:ext cx="133" cy="9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400">
                    <a:solidFill>
                      <a:srgbClr val="000000"/>
                    </a:solidFill>
                    <a:latin typeface="Arial" pitchFamily="34" charset="0"/>
                    <a:ea typeface="华文细黑" pitchFamily="2" charset="-122"/>
                  </a:rPr>
                  <a:t>1</a:t>
                </a:r>
              </a:p>
            </p:txBody>
          </p:sp>
          <p:sp>
            <p:nvSpPr>
              <p:cNvPr id="139" name="Rectangle 56"/>
              <p:cNvSpPr>
                <a:spLocks noChangeArrowheads="1"/>
              </p:cNvSpPr>
              <p:nvPr/>
            </p:nvSpPr>
            <p:spPr bwMode="auto">
              <a:xfrm>
                <a:off x="2769" y="3947"/>
                <a:ext cx="124" cy="9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400">
                    <a:solidFill>
                      <a:srgbClr val="000000"/>
                    </a:solidFill>
                    <a:latin typeface="Arial" pitchFamily="34" charset="0"/>
                    <a:ea typeface="华文细黑" pitchFamily="2" charset="-122"/>
                  </a:rPr>
                  <a:t>.</a:t>
                </a:r>
              </a:p>
            </p:txBody>
          </p:sp>
          <p:sp>
            <p:nvSpPr>
              <p:cNvPr id="140" name="Rectangle 57"/>
              <p:cNvSpPr>
                <a:spLocks noChangeArrowheads="1"/>
              </p:cNvSpPr>
              <p:nvPr/>
            </p:nvSpPr>
            <p:spPr bwMode="auto">
              <a:xfrm>
                <a:off x="2778" y="3947"/>
                <a:ext cx="124" cy="9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400">
                    <a:solidFill>
                      <a:srgbClr val="000000"/>
                    </a:solidFill>
                    <a:latin typeface="Arial" pitchFamily="34" charset="0"/>
                    <a:ea typeface="华文细黑" pitchFamily="2" charset="-122"/>
                  </a:rPr>
                  <a:t>.</a:t>
                </a:r>
              </a:p>
            </p:txBody>
          </p:sp>
        </p:grpSp>
        <p:sp>
          <p:nvSpPr>
            <p:cNvPr id="54" name="Rectangle 58"/>
            <p:cNvSpPr>
              <a:spLocks noChangeArrowheads="1"/>
            </p:cNvSpPr>
            <p:nvPr/>
          </p:nvSpPr>
          <p:spPr bwMode="auto">
            <a:xfrm>
              <a:off x="2791" y="3927"/>
              <a:ext cx="133" cy="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00">
                  <a:solidFill>
                    <a:srgbClr val="000000"/>
                  </a:solidFill>
                  <a:latin typeface="Arial" pitchFamily="34" charset="0"/>
                  <a:ea typeface="华文细黑" pitchFamily="2" charset="-122"/>
                </a:rPr>
                <a:t>0</a:t>
              </a:r>
            </a:p>
          </p:txBody>
        </p:sp>
        <p:sp>
          <p:nvSpPr>
            <p:cNvPr id="55" name="Rectangle 59"/>
            <p:cNvSpPr>
              <a:spLocks noChangeArrowheads="1"/>
            </p:cNvSpPr>
            <p:nvPr/>
          </p:nvSpPr>
          <p:spPr bwMode="auto">
            <a:xfrm>
              <a:off x="2805" y="3927"/>
              <a:ext cx="126" cy="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00">
                  <a:solidFill>
                    <a:srgbClr val="000000"/>
                  </a:solidFill>
                  <a:latin typeface="Symbol" pitchFamily="18" charset="2"/>
                  <a:ea typeface="华文细黑" pitchFamily="2" charset="-122"/>
                </a:rPr>
                <a:t></a:t>
              </a:r>
            </a:p>
          </p:txBody>
        </p:sp>
        <p:grpSp>
          <p:nvGrpSpPr>
            <p:cNvPr id="56" name="Group 60"/>
            <p:cNvGrpSpPr>
              <a:grpSpLocks/>
            </p:cNvGrpSpPr>
            <p:nvPr/>
          </p:nvGrpSpPr>
          <p:grpSpPr bwMode="auto">
            <a:xfrm>
              <a:off x="2785" y="3844"/>
              <a:ext cx="170" cy="95"/>
              <a:chOff x="2785" y="3860"/>
              <a:chExt cx="170" cy="95"/>
            </a:xfrm>
          </p:grpSpPr>
          <p:sp>
            <p:nvSpPr>
              <p:cNvPr id="132" name="Rectangle 61"/>
              <p:cNvSpPr>
                <a:spLocks noChangeArrowheads="1"/>
              </p:cNvSpPr>
              <p:nvPr/>
            </p:nvSpPr>
            <p:spPr bwMode="auto">
              <a:xfrm>
                <a:off x="2785" y="3860"/>
                <a:ext cx="126" cy="9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400">
                    <a:solidFill>
                      <a:srgbClr val="000000"/>
                    </a:solidFill>
                    <a:latin typeface="Symbol" pitchFamily="18" charset="2"/>
                    <a:ea typeface="华文细黑" pitchFamily="2" charset="-122"/>
                  </a:rPr>
                  <a:t></a:t>
                </a:r>
              </a:p>
            </p:txBody>
          </p:sp>
          <p:sp>
            <p:nvSpPr>
              <p:cNvPr id="133" name="Rectangle 62"/>
              <p:cNvSpPr>
                <a:spLocks noChangeArrowheads="1"/>
              </p:cNvSpPr>
              <p:nvPr/>
            </p:nvSpPr>
            <p:spPr bwMode="auto">
              <a:xfrm>
                <a:off x="2800" y="3860"/>
                <a:ext cx="133" cy="9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400">
                    <a:solidFill>
                      <a:srgbClr val="000000"/>
                    </a:solidFill>
                    <a:latin typeface="Arial" pitchFamily="34" charset="0"/>
                    <a:ea typeface="华文细黑" pitchFamily="2" charset="-122"/>
                  </a:rPr>
                  <a:t>3</a:t>
                </a:r>
              </a:p>
            </p:txBody>
          </p:sp>
          <p:sp>
            <p:nvSpPr>
              <p:cNvPr id="134" name="Rectangle 63"/>
              <p:cNvSpPr>
                <a:spLocks noChangeArrowheads="1"/>
              </p:cNvSpPr>
              <p:nvPr/>
            </p:nvSpPr>
            <p:spPr bwMode="auto">
              <a:xfrm>
                <a:off x="2816" y="3860"/>
                <a:ext cx="133" cy="9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400">
                    <a:solidFill>
                      <a:srgbClr val="000000"/>
                    </a:solidFill>
                    <a:latin typeface="Arial" pitchFamily="34" charset="0"/>
                    <a:ea typeface="华文细黑" pitchFamily="2" charset="-122"/>
                  </a:rPr>
                  <a:t>1</a:t>
                </a:r>
              </a:p>
            </p:txBody>
          </p:sp>
          <p:sp>
            <p:nvSpPr>
              <p:cNvPr id="135" name="Rectangle 64"/>
              <p:cNvSpPr>
                <a:spLocks noChangeArrowheads="1"/>
              </p:cNvSpPr>
              <p:nvPr/>
            </p:nvSpPr>
            <p:spPr bwMode="auto">
              <a:xfrm>
                <a:off x="2829" y="3860"/>
                <a:ext cx="126" cy="9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400">
                    <a:solidFill>
                      <a:srgbClr val="000000"/>
                    </a:solidFill>
                    <a:latin typeface="Symbol" pitchFamily="18" charset="2"/>
                    <a:ea typeface="华文细黑" pitchFamily="2" charset="-122"/>
                  </a:rPr>
                  <a:t></a:t>
                </a:r>
              </a:p>
            </p:txBody>
          </p:sp>
        </p:grpSp>
        <p:sp>
          <p:nvSpPr>
            <p:cNvPr id="57" name="Rectangle 65"/>
            <p:cNvSpPr>
              <a:spLocks noChangeArrowheads="1"/>
            </p:cNvSpPr>
            <p:nvPr/>
          </p:nvSpPr>
          <p:spPr bwMode="auto">
            <a:xfrm>
              <a:off x="3017" y="3522"/>
              <a:ext cx="138" cy="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00">
                  <a:solidFill>
                    <a:srgbClr val="000000"/>
                  </a:solidFill>
                  <a:latin typeface="Arial" pitchFamily="34" charset="0"/>
                  <a:ea typeface="华文细黑" pitchFamily="2" charset="-122"/>
                </a:rPr>
                <a:t>D</a:t>
              </a:r>
            </a:p>
          </p:txBody>
        </p:sp>
        <p:sp>
          <p:nvSpPr>
            <p:cNvPr id="58" name="Rectangle 66"/>
            <p:cNvSpPr>
              <a:spLocks noChangeArrowheads="1"/>
            </p:cNvSpPr>
            <p:nvPr/>
          </p:nvSpPr>
          <p:spPr bwMode="auto">
            <a:xfrm>
              <a:off x="3038" y="3522"/>
              <a:ext cx="133" cy="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00">
                  <a:solidFill>
                    <a:srgbClr val="000000"/>
                  </a:solidFill>
                  <a:latin typeface="Arial" pitchFamily="34" charset="0"/>
                  <a:ea typeface="华文细黑" pitchFamily="2" charset="-122"/>
                </a:rPr>
                <a:t>e</a:t>
              </a:r>
            </a:p>
          </p:txBody>
        </p:sp>
        <p:sp>
          <p:nvSpPr>
            <p:cNvPr id="59" name="Rectangle 67"/>
            <p:cNvSpPr>
              <a:spLocks noChangeArrowheads="1"/>
            </p:cNvSpPr>
            <p:nvPr/>
          </p:nvSpPr>
          <p:spPr bwMode="auto">
            <a:xfrm>
              <a:off x="3052" y="3522"/>
              <a:ext cx="131" cy="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00">
                  <a:solidFill>
                    <a:srgbClr val="000000"/>
                  </a:solidFill>
                  <a:latin typeface="Arial" pitchFamily="34" charset="0"/>
                  <a:ea typeface="华文细黑" pitchFamily="2" charset="-122"/>
                </a:rPr>
                <a:t>c</a:t>
              </a:r>
            </a:p>
          </p:txBody>
        </p:sp>
        <p:sp>
          <p:nvSpPr>
            <p:cNvPr id="60" name="Rectangle 68"/>
            <p:cNvSpPr>
              <a:spLocks noChangeArrowheads="1"/>
            </p:cNvSpPr>
            <p:nvPr/>
          </p:nvSpPr>
          <p:spPr bwMode="auto">
            <a:xfrm>
              <a:off x="3068" y="3522"/>
              <a:ext cx="133" cy="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00">
                  <a:solidFill>
                    <a:srgbClr val="000000"/>
                  </a:solidFill>
                  <a:latin typeface="Arial" pitchFamily="34" charset="0"/>
                  <a:ea typeface="华文细黑" pitchFamily="2" charset="-122"/>
                </a:rPr>
                <a:t>o</a:t>
              </a:r>
            </a:p>
          </p:txBody>
        </p:sp>
        <p:sp>
          <p:nvSpPr>
            <p:cNvPr id="61" name="Rectangle 69"/>
            <p:cNvSpPr>
              <a:spLocks noChangeArrowheads="1"/>
            </p:cNvSpPr>
            <p:nvPr/>
          </p:nvSpPr>
          <p:spPr bwMode="auto">
            <a:xfrm>
              <a:off x="3085" y="3522"/>
              <a:ext cx="133" cy="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00">
                  <a:solidFill>
                    <a:srgbClr val="000000"/>
                  </a:solidFill>
                  <a:latin typeface="Arial" pitchFamily="34" charset="0"/>
                  <a:ea typeface="华文细黑" pitchFamily="2" charset="-122"/>
                </a:rPr>
                <a:t>d</a:t>
              </a:r>
            </a:p>
          </p:txBody>
        </p:sp>
        <p:sp>
          <p:nvSpPr>
            <p:cNvPr id="62" name="Rectangle 70"/>
            <p:cNvSpPr>
              <a:spLocks noChangeArrowheads="1"/>
            </p:cNvSpPr>
            <p:nvPr/>
          </p:nvSpPr>
          <p:spPr bwMode="auto">
            <a:xfrm>
              <a:off x="3102" y="3522"/>
              <a:ext cx="133" cy="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00">
                  <a:solidFill>
                    <a:srgbClr val="000000"/>
                  </a:solidFill>
                  <a:latin typeface="Arial" pitchFamily="34" charset="0"/>
                  <a:ea typeface="华文细黑" pitchFamily="2" charset="-122"/>
                </a:rPr>
                <a:t>e</a:t>
              </a:r>
            </a:p>
          </p:txBody>
        </p:sp>
        <p:sp>
          <p:nvSpPr>
            <p:cNvPr id="63" name="Rectangle 71"/>
            <p:cNvSpPr>
              <a:spLocks noChangeArrowheads="1"/>
            </p:cNvSpPr>
            <p:nvPr/>
          </p:nvSpPr>
          <p:spPr bwMode="auto">
            <a:xfrm>
              <a:off x="3116" y="3522"/>
              <a:ext cx="126" cy="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00">
                  <a:solidFill>
                    <a:srgbClr val="000000"/>
                  </a:solidFill>
                  <a:latin typeface="Arial" pitchFamily="34" charset="0"/>
                  <a:ea typeface="华文细黑" pitchFamily="2" charset="-122"/>
                </a:rPr>
                <a:t>r</a:t>
              </a:r>
            </a:p>
          </p:txBody>
        </p:sp>
        <p:sp>
          <p:nvSpPr>
            <p:cNvPr id="64" name="Rectangle 72"/>
            <p:cNvSpPr>
              <a:spLocks noChangeArrowheads="1"/>
            </p:cNvSpPr>
            <p:nvPr/>
          </p:nvSpPr>
          <p:spPr bwMode="auto">
            <a:xfrm>
              <a:off x="2757" y="3516"/>
              <a:ext cx="136" cy="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00">
                  <a:solidFill>
                    <a:srgbClr val="000000"/>
                  </a:solidFill>
                  <a:latin typeface="Arial" pitchFamily="34" charset="0"/>
                  <a:ea typeface="华文细黑" pitchFamily="2" charset="-122"/>
                </a:rPr>
                <a:t>B</a:t>
              </a:r>
            </a:p>
          </p:txBody>
        </p:sp>
        <p:sp>
          <p:nvSpPr>
            <p:cNvPr id="65" name="Rectangle 73"/>
            <p:cNvSpPr>
              <a:spLocks noChangeArrowheads="1"/>
            </p:cNvSpPr>
            <p:nvPr/>
          </p:nvSpPr>
          <p:spPr bwMode="auto">
            <a:xfrm>
              <a:off x="2778" y="3516"/>
              <a:ext cx="133" cy="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00">
                  <a:solidFill>
                    <a:srgbClr val="000000"/>
                  </a:solidFill>
                  <a:latin typeface="Arial" pitchFamily="34" charset="0"/>
                  <a:ea typeface="华文细黑" pitchFamily="2" charset="-122"/>
                </a:rPr>
                <a:t>u</a:t>
              </a:r>
            </a:p>
          </p:txBody>
        </p:sp>
        <p:sp>
          <p:nvSpPr>
            <p:cNvPr id="66" name="Rectangle 74"/>
            <p:cNvSpPr>
              <a:spLocks noChangeArrowheads="1"/>
            </p:cNvSpPr>
            <p:nvPr/>
          </p:nvSpPr>
          <p:spPr bwMode="auto">
            <a:xfrm>
              <a:off x="2794" y="3516"/>
              <a:ext cx="131" cy="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00">
                  <a:solidFill>
                    <a:srgbClr val="000000"/>
                  </a:solidFill>
                  <a:latin typeface="Arial" pitchFamily="34" charset="0"/>
                  <a:ea typeface="华文细黑" pitchFamily="2" charset="-122"/>
                </a:rPr>
                <a:t>s</a:t>
              </a:r>
            </a:p>
          </p:txBody>
        </p:sp>
        <p:sp>
          <p:nvSpPr>
            <p:cNvPr id="67" name="Rectangle 75"/>
            <p:cNvSpPr>
              <a:spLocks noChangeArrowheads="1"/>
            </p:cNvSpPr>
            <p:nvPr/>
          </p:nvSpPr>
          <p:spPr bwMode="auto">
            <a:xfrm>
              <a:off x="2949" y="3557"/>
              <a:ext cx="133" cy="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00">
                  <a:solidFill>
                    <a:srgbClr val="000000"/>
                  </a:solidFill>
                  <a:latin typeface="Arial" pitchFamily="34" charset="0"/>
                  <a:ea typeface="华文细黑" pitchFamily="2" charset="-122"/>
                </a:rPr>
                <a:t>5</a:t>
              </a:r>
            </a:p>
          </p:txBody>
        </p:sp>
        <p:sp>
          <p:nvSpPr>
            <p:cNvPr id="68" name="Rectangle 76"/>
            <p:cNvSpPr>
              <a:spLocks noChangeArrowheads="1"/>
            </p:cNvSpPr>
            <p:nvPr/>
          </p:nvSpPr>
          <p:spPr bwMode="auto">
            <a:xfrm>
              <a:off x="2992" y="3557"/>
              <a:ext cx="133" cy="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00">
                  <a:solidFill>
                    <a:srgbClr val="000000"/>
                  </a:solidFill>
                  <a:latin typeface="Arial" pitchFamily="34" charset="0"/>
                  <a:ea typeface="华文细黑" pitchFamily="2" charset="-122"/>
                </a:rPr>
                <a:t>4</a:t>
              </a:r>
            </a:p>
          </p:txBody>
        </p:sp>
        <p:sp>
          <p:nvSpPr>
            <p:cNvPr id="69" name="Rectangle 77"/>
            <p:cNvSpPr>
              <a:spLocks noChangeArrowheads="1"/>
            </p:cNvSpPr>
            <p:nvPr/>
          </p:nvSpPr>
          <p:spPr bwMode="auto">
            <a:xfrm>
              <a:off x="3034" y="3557"/>
              <a:ext cx="133" cy="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00">
                  <a:solidFill>
                    <a:srgbClr val="000000"/>
                  </a:solidFill>
                  <a:latin typeface="Arial" pitchFamily="34" charset="0"/>
                  <a:ea typeface="华文细黑" pitchFamily="2" charset="-122"/>
                </a:rPr>
                <a:t>3</a:t>
              </a:r>
            </a:p>
          </p:txBody>
        </p:sp>
        <p:sp>
          <p:nvSpPr>
            <p:cNvPr id="70" name="Rectangle 78"/>
            <p:cNvSpPr>
              <a:spLocks noChangeArrowheads="1"/>
            </p:cNvSpPr>
            <p:nvPr/>
          </p:nvSpPr>
          <p:spPr bwMode="auto">
            <a:xfrm>
              <a:off x="3089" y="3453"/>
              <a:ext cx="133" cy="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00">
                  <a:solidFill>
                    <a:srgbClr val="000000"/>
                  </a:solidFill>
                  <a:latin typeface="Arial" pitchFamily="34" charset="0"/>
                  <a:ea typeface="华文细黑" pitchFamily="2" charset="-122"/>
                </a:rPr>
                <a:t>3</a:t>
              </a:r>
            </a:p>
          </p:txBody>
        </p:sp>
        <p:sp>
          <p:nvSpPr>
            <p:cNvPr id="71" name="Rectangle 79"/>
            <p:cNvSpPr>
              <a:spLocks noChangeArrowheads="1"/>
            </p:cNvSpPr>
            <p:nvPr/>
          </p:nvSpPr>
          <p:spPr bwMode="auto">
            <a:xfrm>
              <a:off x="3073" y="3557"/>
              <a:ext cx="133" cy="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00">
                  <a:solidFill>
                    <a:srgbClr val="000000"/>
                  </a:solidFill>
                  <a:latin typeface="Arial" pitchFamily="34" charset="0"/>
                  <a:ea typeface="华文细黑" pitchFamily="2" charset="-122"/>
                </a:rPr>
                <a:t>2</a:t>
              </a:r>
            </a:p>
          </p:txBody>
        </p:sp>
        <p:sp>
          <p:nvSpPr>
            <p:cNvPr id="72" name="Rectangle 80"/>
            <p:cNvSpPr>
              <a:spLocks noChangeArrowheads="1"/>
            </p:cNvSpPr>
            <p:nvPr/>
          </p:nvSpPr>
          <p:spPr bwMode="auto">
            <a:xfrm>
              <a:off x="3126" y="3557"/>
              <a:ext cx="133" cy="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00">
                  <a:solidFill>
                    <a:srgbClr val="000000"/>
                  </a:solidFill>
                  <a:latin typeface="Arial" pitchFamily="34" charset="0"/>
                  <a:ea typeface="华文细黑" pitchFamily="2" charset="-122"/>
                </a:rPr>
                <a:t>1</a:t>
              </a:r>
            </a:p>
          </p:txBody>
        </p:sp>
        <p:sp>
          <p:nvSpPr>
            <p:cNvPr id="73" name="Rectangle 81"/>
            <p:cNvSpPr>
              <a:spLocks noChangeArrowheads="1"/>
            </p:cNvSpPr>
            <p:nvPr/>
          </p:nvSpPr>
          <p:spPr bwMode="auto">
            <a:xfrm>
              <a:off x="3266" y="3637"/>
              <a:ext cx="133" cy="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00">
                  <a:solidFill>
                    <a:srgbClr val="000000"/>
                  </a:solidFill>
                  <a:latin typeface="Arial" pitchFamily="34" charset="0"/>
                  <a:ea typeface="华文细黑" pitchFamily="2" charset="-122"/>
                </a:rPr>
                <a:t>1</a:t>
              </a:r>
            </a:p>
          </p:txBody>
        </p:sp>
        <p:sp>
          <p:nvSpPr>
            <p:cNvPr id="74" name="Rectangle 82"/>
            <p:cNvSpPr>
              <a:spLocks noChangeArrowheads="1"/>
            </p:cNvSpPr>
            <p:nvPr/>
          </p:nvSpPr>
          <p:spPr bwMode="auto">
            <a:xfrm>
              <a:off x="3183" y="3557"/>
              <a:ext cx="133" cy="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00">
                  <a:solidFill>
                    <a:srgbClr val="000000"/>
                  </a:solidFill>
                  <a:latin typeface="Arial" pitchFamily="34" charset="0"/>
                  <a:ea typeface="华文细黑" pitchFamily="2" charset="-122"/>
                </a:rPr>
                <a:t>0</a:t>
              </a:r>
            </a:p>
          </p:txBody>
        </p:sp>
        <p:sp>
          <p:nvSpPr>
            <p:cNvPr id="75" name="Rectangle 83"/>
            <p:cNvSpPr>
              <a:spLocks noChangeArrowheads="1"/>
            </p:cNvSpPr>
            <p:nvPr/>
          </p:nvSpPr>
          <p:spPr bwMode="auto">
            <a:xfrm>
              <a:off x="3254" y="3551"/>
              <a:ext cx="133" cy="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00">
                  <a:solidFill>
                    <a:srgbClr val="000000"/>
                  </a:solidFill>
                  <a:latin typeface="Arial" pitchFamily="34" charset="0"/>
                  <a:ea typeface="华文细黑" pitchFamily="2" charset="-122"/>
                </a:rPr>
                <a:t>0</a:t>
              </a:r>
            </a:p>
          </p:txBody>
        </p:sp>
        <p:sp>
          <p:nvSpPr>
            <p:cNvPr id="76" name="Rectangle 84"/>
            <p:cNvSpPr>
              <a:spLocks noChangeArrowheads="1"/>
            </p:cNvSpPr>
            <p:nvPr/>
          </p:nvSpPr>
          <p:spPr bwMode="auto">
            <a:xfrm>
              <a:off x="3248" y="3668"/>
              <a:ext cx="134" cy="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00">
                  <a:solidFill>
                    <a:srgbClr val="000000"/>
                  </a:solidFill>
                  <a:latin typeface="Arial" pitchFamily="34" charset="0"/>
                  <a:ea typeface="华文细黑" pitchFamily="2" charset="-122"/>
                </a:rPr>
                <a:t>=</a:t>
              </a:r>
            </a:p>
          </p:txBody>
        </p:sp>
        <p:sp>
          <p:nvSpPr>
            <p:cNvPr id="77" name="Rectangle 85"/>
            <p:cNvSpPr>
              <a:spLocks noChangeArrowheads="1"/>
            </p:cNvSpPr>
            <p:nvPr/>
          </p:nvSpPr>
          <p:spPr bwMode="auto">
            <a:xfrm>
              <a:off x="3273" y="3667"/>
              <a:ext cx="133" cy="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00">
                  <a:solidFill>
                    <a:srgbClr val="000000"/>
                  </a:solidFill>
                  <a:latin typeface="Arial" pitchFamily="34" charset="0"/>
                  <a:ea typeface="华文细黑" pitchFamily="2" charset="-122"/>
                </a:rPr>
                <a:t>0</a:t>
              </a:r>
            </a:p>
          </p:txBody>
        </p:sp>
        <p:sp>
          <p:nvSpPr>
            <p:cNvPr id="78" name="Rectangle 86"/>
            <p:cNvSpPr>
              <a:spLocks noChangeArrowheads="1"/>
            </p:cNvSpPr>
            <p:nvPr/>
          </p:nvSpPr>
          <p:spPr bwMode="auto">
            <a:xfrm>
              <a:off x="3238" y="3752"/>
              <a:ext cx="133" cy="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00">
                  <a:solidFill>
                    <a:srgbClr val="000000"/>
                  </a:solidFill>
                  <a:latin typeface="Symbol" pitchFamily="18" charset="2"/>
                  <a:ea typeface="华文细黑" pitchFamily="2" charset="-122"/>
                </a:rPr>
                <a:t></a:t>
              </a:r>
            </a:p>
          </p:txBody>
        </p:sp>
        <p:sp>
          <p:nvSpPr>
            <p:cNvPr id="79" name="Rectangle 87"/>
            <p:cNvSpPr>
              <a:spLocks noChangeArrowheads="1"/>
            </p:cNvSpPr>
            <p:nvPr/>
          </p:nvSpPr>
          <p:spPr bwMode="auto">
            <a:xfrm>
              <a:off x="3261" y="3754"/>
              <a:ext cx="133" cy="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00">
                  <a:solidFill>
                    <a:srgbClr val="000000"/>
                  </a:solidFill>
                  <a:latin typeface="Arial" pitchFamily="34" charset="0"/>
                  <a:ea typeface="华文细黑" pitchFamily="2" charset="-122"/>
                </a:rPr>
                <a:t>0</a:t>
              </a:r>
            </a:p>
          </p:txBody>
        </p:sp>
        <p:sp>
          <p:nvSpPr>
            <p:cNvPr id="80" name="Rectangle 88"/>
            <p:cNvSpPr>
              <a:spLocks noChangeArrowheads="1"/>
            </p:cNvSpPr>
            <p:nvPr/>
          </p:nvSpPr>
          <p:spPr bwMode="auto">
            <a:xfrm>
              <a:off x="3234" y="3833"/>
              <a:ext cx="133" cy="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00">
                  <a:solidFill>
                    <a:srgbClr val="000000"/>
                  </a:solidFill>
                  <a:latin typeface="Symbol" pitchFamily="18" charset="2"/>
                  <a:ea typeface="华文细黑" pitchFamily="2" charset="-122"/>
                </a:rPr>
                <a:t></a:t>
              </a:r>
            </a:p>
          </p:txBody>
        </p:sp>
        <p:sp>
          <p:nvSpPr>
            <p:cNvPr id="81" name="Rectangle 89"/>
            <p:cNvSpPr>
              <a:spLocks noChangeArrowheads="1"/>
            </p:cNvSpPr>
            <p:nvPr/>
          </p:nvSpPr>
          <p:spPr bwMode="auto">
            <a:xfrm>
              <a:off x="3257" y="3853"/>
              <a:ext cx="124" cy="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00">
                  <a:solidFill>
                    <a:srgbClr val="000000"/>
                  </a:solidFill>
                  <a:latin typeface="Arial" pitchFamily="34" charset="0"/>
                  <a:ea typeface="华文细黑" pitchFamily="2" charset="-122"/>
                </a:rPr>
                <a:t> </a:t>
              </a:r>
            </a:p>
          </p:txBody>
        </p:sp>
        <p:sp>
          <p:nvSpPr>
            <p:cNvPr id="82" name="Rectangle 90"/>
            <p:cNvSpPr>
              <a:spLocks noChangeArrowheads="1"/>
            </p:cNvSpPr>
            <p:nvPr/>
          </p:nvSpPr>
          <p:spPr bwMode="auto">
            <a:xfrm>
              <a:off x="3257" y="3833"/>
              <a:ext cx="133" cy="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00">
                  <a:solidFill>
                    <a:srgbClr val="000000"/>
                  </a:solidFill>
                  <a:latin typeface="Arial" pitchFamily="34" charset="0"/>
                  <a:ea typeface="华文细黑" pitchFamily="2" charset="-122"/>
                </a:rPr>
                <a:t>0</a:t>
              </a:r>
            </a:p>
          </p:txBody>
        </p:sp>
        <p:sp>
          <p:nvSpPr>
            <p:cNvPr id="83" name="Rectangle 91"/>
            <p:cNvSpPr>
              <a:spLocks noChangeArrowheads="1"/>
            </p:cNvSpPr>
            <p:nvPr/>
          </p:nvSpPr>
          <p:spPr bwMode="auto">
            <a:xfrm>
              <a:off x="3243" y="3912"/>
              <a:ext cx="134" cy="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00">
                  <a:solidFill>
                    <a:srgbClr val="000000"/>
                  </a:solidFill>
                  <a:latin typeface="Arial" pitchFamily="34" charset="0"/>
                  <a:ea typeface="华文细黑" pitchFamily="2" charset="-122"/>
                </a:rPr>
                <a:t>&lt;</a:t>
              </a:r>
            </a:p>
          </p:txBody>
        </p:sp>
        <p:sp>
          <p:nvSpPr>
            <p:cNvPr id="84" name="Rectangle 92"/>
            <p:cNvSpPr>
              <a:spLocks noChangeArrowheads="1"/>
            </p:cNvSpPr>
            <p:nvPr/>
          </p:nvSpPr>
          <p:spPr bwMode="auto">
            <a:xfrm>
              <a:off x="3257" y="3930"/>
              <a:ext cx="124" cy="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00">
                  <a:solidFill>
                    <a:srgbClr val="000000"/>
                  </a:solidFill>
                  <a:latin typeface="Arial" pitchFamily="34" charset="0"/>
                  <a:ea typeface="华文细黑" pitchFamily="2" charset="-122"/>
                </a:rPr>
                <a:t> </a:t>
              </a:r>
            </a:p>
          </p:txBody>
        </p:sp>
        <p:sp>
          <p:nvSpPr>
            <p:cNvPr id="85" name="Rectangle 93"/>
            <p:cNvSpPr>
              <a:spLocks noChangeArrowheads="1"/>
            </p:cNvSpPr>
            <p:nvPr/>
          </p:nvSpPr>
          <p:spPr bwMode="auto">
            <a:xfrm>
              <a:off x="3271" y="3910"/>
              <a:ext cx="133" cy="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00">
                  <a:solidFill>
                    <a:srgbClr val="000000"/>
                  </a:solidFill>
                  <a:latin typeface="Arial" pitchFamily="34" charset="0"/>
                  <a:ea typeface="华文细黑" pitchFamily="2" charset="-122"/>
                </a:rPr>
                <a:t>0</a:t>
              </a:r>
            </a:p>
          </p:txBody>
        </p:sp>
        <p:sp>
          <p:nvSpPr>
            <p:cNvPr id="86" name="Rectangle 94"/>
            <p:cNvSpPr>
              <a:spLocks noChangeArrowheads="1"/>
            </p:cNvSpPr>
            <p:nvPr/>
          </p:nvSpPr>
          <p:spPr bwMode="auto">
            <a:xfrm>
              <a:off x="3308" y="3881"/>
              <a:ext cx="138" cy="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00">
                  <a:solidFill>
                    <a:srgbClr val="000000"/>
                  </a:solidFill>
                  <a:latin typeface="Arial" pitchFamily="34" charset="0"/>
                  <a:ea typeface="华文细黑" pitchFamily="2" charset="-122"/>
                </a:rPr>
                <a:t>C</a:t>
              </a:r>
            </a:p>
          </p:txBody>
        </p:sp>
        <p:sp>
          <p:nvSpPr>
            <p:cNvPr id="87" name="Rectangle 95"/>
            <p:cNvSpPr>
              <a:spLocks noChangeArrowheads="1"/>
            </p:cNvSpPr>
            <p:nvPr/>
          </p:nvSpPr>
          <p:spPr bwMode="auto">
            <a:xfrm>
              <a:off x="3332" y="3882"/>
              <a:ext cx="140" cy="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00">
                  <a:solidFill>
                    <a:srgbClr val="000000"/>
                  </a:solidFill>
                  <a:latin typeface="Arial" pitchFamily="34" charset="0"/>
                  <a:ea typeface="华文细黑" pitchFamily="2" charset="-122"/>
                </a:rPr>
                <a:t>O</a:t>
              </a:r>
            </a:p>
          </p:txBody>
        </p:sp>
        <p:sp>
          <p:nvSpPr>
            <p:cNvPr id="88" name="Rectangle 96"/>
            <p:cNvSpPr>
              <a:spLocks noChangeArrowheads="1"/>
            </p:cNvSpPr>
            <p:nvPr/>
          </p:nvSpPr>
          <p:spPr bwMode="auto">
            <a:xfrm>
              <a:off x="3357" y="3881"/>
              <a:ext cx="138" cy="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00">
                  <a:solidFill>
                    <a:srgbClr val="000000"/>
                  </a:solidFill>
                  <a:latin typeface="Arial" pitchFamily="34" charset="0"/>
                  <a:ea typeface="华文细黑" pitchFamily="2" charset="-122"/>
                </a:rPr>
                <a:t>N</a:t>
              </a:r>
            </a:p>
          </p:txBody>
        </p:sp>
        <p:sp>
          <p:nvSpPr>
            <p:cNvPr id="89" name="Rectangle 97"/>
            <p:cNvSpPr>
              <a:spLocks noChangeArrowheads="1"/>
            </p:cNvSpPr>
            <p:nvPr/>
          </p:nvSpPr>
          <p:spPr bwMode="auto">
            <a:xfrm>
              <a:off x="3379" y="3881"/>
              <a:ext cx="122" cy="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00">
                  <a:solidFill>
                    <a:srgbClr val="000000"/>
                  </a:solidFill>
                  <a:latin typeface="Arial" pitchFamily="34" charset="0"/>
                  <a:ea typeface="华文细黑" pitchFamily="2" charset="-122"/>
                </a:rPr>
                <a:t>i</a:t>
              </a:r>
            </a:p>
          </p:txBody>
        </p:sp>
        <p:sp>
          <p:nvSpPr>
            <p:cNvPr id="90" name="Rectangle 98"/>
            <p:cNvSpPr>
              <a:spLocks noChangeArrowheads="1"/>
            </p:cNvSpPr>
            <p:nvPr/>
          </p:nvSpPr>
          <p:spPr bwMode="auto">
            <a:xfrm>
              <a:off x="3387" y="3881"/>
              <a:ext cx="133" cy="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00">
                  <a:solidFill>
                    <a:srgbClr val="000000"/>
                  </a:solidFill>
                  <a:latin typeface="Arial" pitchFamily="34" charset="0"/>
                  <a:ea typeface="华文细黑" pitchFamily="2" charset="-122"/>
                </a:rPr>
                <a:t>n</a:t>
              </a:r>
            </a:p>
          </p:txBody>
        </p:sp>
        <p:sp>
          <p:nvSpPr>
            <p:cNvPr id="91" name="Freeform 99"/>
            <p:cNvSpPr>
              <a:spLocks/>
            </p:cNvSpPr>
            <p:nvPr/>
          </p:nvSpPr>
          <p:spPr bwMode="auto">
            <a:xfrm>
              <a:off x="3271" y="3865"/>
              <a:ext cx="158" cy="111"/>
            </a:xfrm>
            <a:custGeom>
              <a:avLst/>
              <a:gdLst>
                <a:gd name="T0" fmla="*/ 3 w 572"/>
                <a:gd name="T1" fmla="*/ 0 h 401"/>
                <a:gd name="T2" fmla="*/ 2 w 572"/>
                <a:gd name="T3" fmla="*/ 0 h 401"/>
                <a:gd name="T4" fmla="*/ 2 w 572"/>
                <a:gd name="T5" fmla="*/ 2 h 401"/>
                <a:gd name="T6" fmla="*/ 0 w 572"/>
                <a:gd name="T7" fmla="*/ 2 h 4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2"/>
                <a:gd name="T13" fmla="*/ 0 h 401"/>
                <a:gd name="T14" fmla="*/ 572 w 572"/>
                <a:gd name="T15" fmla="*/ 401 h 4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2" h="401">
                  <a:moveTo>
                    <a:pt x="571" y="0"/>
                  </a:moveTo>
                  <a:lnTo>
                    <a:pt x="301" y="0"/>
                  </a:lnTo>
                  <a:lnTo>
                    <a:pt x="301" y="400"/>
                  </a:lnTo>
                  <a:lnTo>
                    <a:pt x="0" y="40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92" name="Freeform 100"/>
            <p:cNvSpPr>
              <a:spLocks/>
            </p:cNvSpPr>
            <p:nvPr/>
          </p:nvSpPr>
          <p:spPr bwMode="auto">
            <a:xfrm>
              <a:off x="3397" y="3921"/>
              <a:ext cx="121" cy="37"/>
            </a:xfrm>
            <a:custGeom>
              <a:avLst/>
              <a:gdLst>
                <a:gd name="T0" fmla="*/ 2 w 436"/>
                <a:gd name="T1" fmla="*/ 0 h 136"/>
                <a:gd name="T2" fmla="*/ 2 w 436"/>
                <a:gd name="T3" fmla="*/ 0 h 136"/>
                <a:gd name="T4" fmla="*/ 2 w 436"/>
                <a:gd name="T5" fmla="*/ 1 h 136"/>
                <a:gd name="T6" fmla="*/ 0 w 436"/>
                <a:gd name="T7" fmla="*/ 1 h 1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6"/>
                <a:gd name="T13" fmla="*/ 0 h 136"/>
                <a:gd name="T14" fmla="*/ 436 w 436"/>
                <a:gd name="T15" fmla="*/ 136 h 1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6" h="136">
                  <a:moveTo>
                    <a:pt x="435" y="0"/>
                  </a:moveTo>
                  <a:lnTo>
                    <a:pt x="279" y="0"/>
                  </a:lnTo>
                  <a:lnTo>
                    <a:pt x="279" y="135"/>
                  </a:lnTo>
                  <a:lnTo>
                    <a:pt x="0" y="135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93" name="Freeform 101"/>
            <p:cNvSpPr>
              <a:spLocks/>
            </p:cNvSpPr>
            <p:nvPr/>
          </p:nvSpPr>
          <p:spPr bwMode="auto">
            <a:xfrm>
              <a:off x="3270" y="3856"/>
              <a:ext cx="159" cy="43"/>
            </a:xfrm>
            <a:custGeom>
              <a:avLst/>
              <a:gdLst>
                <a:gd name="T0" fmla="*/ 3 w 576"/>
                <a:gd name="T1" fmla="*/ 0 h 155"/>
                <a:gd name="T2" fmla="*/ 1 w 576"/>
                <a:gd name="T3" fmla="*/ 0 h 155"/>
                <a:gd name="T4" fmla="*/ 1 w 576"/>
                <a:gd name="T5" fmla="*/ 1 h 155"/>
                <a:gd name="T6" fmla="*/ 0 w 576"/>
                <a:gd name="T7" fmla="*/ 1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"/>
                <a:gd name="T13" fmla="*/ 0 h 155"/>
                <a:gd name="T14" fmla="*/ 576 w 576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" h="155">
                  <a:moveTo>
                    <a:pt x="575" y="0"/>
                  </a:moveTo>
                  <a:lnTo>
                    <a:pt x="255" y="0"/>
                  </a:lnTo>
                  <a:lnTo>
                    <a:pt x="255" y="154"/>
                  </a:lnTo>
                  <a:lnTo>
                    <a:pt x="0" y="154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94" name="Freeform 102"/>
            <p:cNvSpPr>
              <a:spLocks/>
            </p:cNvSpPr>
            <p:nvPr/>
          </p:nvSpPr>
          <p:spPr bwMode="auto">
            <a:xfrm>
              <a:off x="3276" y="3735"/>
              <a:ext cx="153" cy="104"/>
            </a:xfrm>
            <a:custGeom>
              <a:avLst/>
              <a:gdLst>
                <a:gd name="T0" fmla="*/ 3 w 553"/>
                <a:gd name="T1" fmla="*/ 2 h 375"/>
                <a:gd name="T2" fmla="*/ 2 w 553"/>
                <a:gd name="T3" fmla="*/ 2 h 375"/>
                <a:gd name="T4" fmla="*/ 2 w 553"/>
                <a:gd name="T5" fmla="*/ 0 h 375"/>
                <a:gd name="T6" fmla="*/ 0 w 553"/>
                <a:gd name="T7" fmla="*/ 0 h 37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53"/>
                <a:gd name="T13" fmla="*/ 0 h 375"/>
                <a:gd name="T14" fmla="*/ 553 w 553"/>
                <a:gd name="T15" fmla="*/ 375 h 37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53" h="375">
                  <a:moveTo>
                    <a:pt x="552" y="374"/>
                  </a:moveTo>
                  <a:lnTo>
                    <a:pt x="287" y="374"/>
                  </a:lnTo>
                  <a:lnTo>
                    <a:pt x="287" y="0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95" name="Line 103"/>
            <p:cNvSpPr>
              <a:spLocks noChangeShapeType="1"/>
            </p:cNvSpPr>
            <p:nvPr/>
          </p:nvSpPr>
          <p:spPr bwMode="auto">
            <a:xfrm>
              <a:off x="3472" y="3847"/>
              <a:ext cx="12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96" name="Freeform 104"/>
            <p:cNvSpPr>
              <a:spLocks/>
            </p:cNvSpPr>
            <p:nvPr/>
          </p:nvSpPr>
          <p:spPr bwMode="auto">
            <a:xfrm>
              <a:off x="3415" y="3820"/>
              <a:ext cx="75" cy="52"/>
            </a:xfrm>
            <a:custGeom>
              <a:avLst/>
              <a:gdLst>
                <a:gd name="T0" fmla="*/ 1 w 268"/>
                <a:gd name="T1" fmla="*/ 0 h 188"/>
                <a:gd name="T2" fmla="*/ 1 w 268"/>
                <a:gd name="T3" fmla="*/ 0 h 188"/>
                <a:gd name="T4" fmla="*/ 1 w 268"/>
                <a:gd name="T5" fmla="*/ 0 h 188"/>
                <a:gd name="T6" fmla="*/ 1 w 268"/>
                <a:gd name="T7" fmla="*/ 0 h 188"/>
                <a:gd name="T8" fmla="*/ 1 w 268"/>
                <a:gd name="T9" fmla="*/ 0 h 188"/>
                <a:gd name="T10" fmla="*/ 0 w 268"/>
                <a:gd name="T11" fmla="*/ 0 h 188"/>
                <a:gd name="T12" fmla="*/ 0 w 268"/>
                <a:gd name="T13" fmla="*/ 0 h 188"/>
                <a:gd name="T14" fmla="*/ 0 w 268"/>
                <a:gd name="T15" fmla="*/ 0 h 188"/>
                <a:gd name="T16" fmla="*/ 0 w 268"/>
                <a:gd name="T17" fmla="*/ 0 h 188"/>
                <a:gd name="T18" fmla="*/ 0 w 268"/>
                <a:gd name="T19" fmla="*/ 0 h 188"/>
                <a:gd name="T20" fmla="*/ 0 w 268"/>
                <a:gd name="T21" fmla="*/ 0 h 188"/>
                <a:gd name="T22" fmla="*/ 0 w 268"/>
                <a:gd name="T23" fmla="*/ 0 h 188"/>
                <a:gd name="T24" fmla="*/ 0 w 268"/>
                <a:gd name="T25" fmla="*/ 0 h 188"/>
                <a:gd name="T26" fmla="*/ 0 w 268"/>
                <a:gd name="T27" fmla="*/ 0 h 188"/>
                <a:gd name="T28" fmla="*/ 0 w 268"/>
                <a:gd name="T29" fmla="*/ 0 h 188"/>
                <a:gd name="T30" fmla="*/ 0 w 268"/>
                <a:gd name="T31" fmla="*/ 0 h 188"/>
                <a:gd name="T32" fmla="*/ 0 w 268"/>
                <a:gd name="T33" fmla="*/ 0 h 188"/>
                <a:gd name="T34" fmla="*/ 0 w 268"/>
                <a:gd name="T35" fmla="*/ 0 h 188"/>
                <a:gd name="T36" fmla="*/ 0 w 268"/>
                <a:gd name="T37" fmla="*/ 0 h 188"/>
                <a:gd name="T38" fmla="*/ 0 w 268"/>
                <a:gd name="T39" fmla="*/ 1 h 188"/>
                <a:gd name="T40" fmla="*/ 0 w 268"/>
                <a:gd name="T41" fmla="*/ 1 h 188"/>
                <a:gd name="T42" fmla="*/ 0 w 268"/>
                <a:gd name="T43" fmla="*/ 1 h 188"/>
                <a:gd name="T44" fmla="*/ 0 w 268"/>
                <a:gd name="T45" fmla="*/ 1 h 188"/>
                <a:gd name="T46" fmla="*/ 0 w 268"/>
                <a:gd name="T47" fmla="*/ 1 h 188"/>
                <a:gd name="T48" fmla="*/ 0 w 268"/>
                <a:gd name="T49" fmla="*/ 1 h 188"/>
                <a:gd name="T50" fmla="*/ 0 w 268"/>
                <a:gd name="T51" fmla="*/ 1 h 188"/>
                <a:gd name="T52" fmla="*/ 0 w 268"/>
                <a:gd name="T53" fmla="*/ 1 h 188"/>
                <a:gd name="T54" fmla="*/ 0 w 268"/>
                <a:gd name="T55" fmla="*/ 1 h 188"/>
                <a:gd name="T56" fmla="*/ 0 w 268"/>
                <a:gd name="T57" fmla="*/ 1 h 188"/>
                <a:gd name="T58" fmla="*/ 0 w 268"/>
                <a:gd name="T59" fmla="*/ 1 h 188"/>
                <a:gd name="T60" fmla="*/ 0 w 268"/>
                <a:gd name="T61" fmla="*/ 1 h 188"/>
                <a:gd name="T62" fmla="*/ 0 w 268"/>
                <a:gd name="T63" fmla="*/ 1 h 188"/>
                <a:gd name="T64" fmla="*/ 0 w 268"/>
                <a:gd name="T65" fmla="*/ 1 h 188"/>
                <a:gd name="T66" fmla="*/ 0 w 268"/>
                <a:gd name="T67" fmla="*/ 1 h 188"/>
                <a:gd name="T68" fmla="*/ 0 w 268"/>
                <a:gd name="T69" fmla="*/ 1 h 188"/>
                <a:gd name="T70" fmla="*/ 0 w 268"/>
                <a:gd name="T71" fmla="*/ 1 h 188"/>
                <a:gd name="T72" fmla="*/ 1 w 268"/>
                <a:gd name="T73" fmla="*/ 1 h 188"/>
                <a:gd name="T74" fmla="*/ 1 w 268"/>
                <a:gd name="T75" fmla="*/ 1 h 188"/>
                <a:gd name="T76" fmla="*/ 1 w 268"/>
                <a:gd name="T77" fmla="*/ 1 h 188"/>
                <a:gd name="T78" fmla="*/ 1 w 268"/>
                <a:gd name="T79" fmla="*/ 1 h 188"/>
                <a:gd name="T80" fmla="*/ 1 w 268"/>
                <a:gd name="T81" fmla="*/ 1 h 188"/>
                <a:gd name="T82" fmla="*/ 1 w 268"/>
                <a:gd name="T83" fmla="*/ 1 h 188"/>
                <a:gd name="T84" fmla="*/ 1 w 268"/>
                <a:gd name="T85" fmla="*/ 1 h 188"/>
                <a:gd name="T86" fmla="*/ 1 w 268"/>
                <a:gd name="T87" fmla="*/ 1 h 188"/>
                <a:gd name="T88" fmla="*/ 1 w 268"/>
                <a:gd name="T89" fmla="*/ 1 h 188"/>
                <a:gd name="T90" fmla="*/ 1 w 268"/>
                <a:gd name="T91" fmla="*/ 1 h 188"/>
                <a:gd name="T92" fmla="*/ 1 w 268"/>
                <a:gd name="T93" fmla="*/ 1 h 188"/>
                <a:gd name="T94" fmla="*/ 2 w 268"/>
                <a:gd name="T95" fmla="*/ 1 h 188"/>
                <a:gd name="T96" fmla="*/ 2 w 268"/>
                <a:gd name="T97" fmla="*/ 1 h 188"/>
                <a:gd name="T98" fmla="*/ 2 w 268"/>
                <a:gd name="T99" fmla="*/ 1 h 188"/>
                <a:gd name="T100" fmla="*/ 2 w 268"/>
                <a:gd name="T101" fmla="*/ 1 h 188"/>
                <a:gd name="T102" fmla="*/ 2 w 268"/>
                <a:gd name="T103" fmla="*/ 1 h 188"/>
                <a:gd name="T104" fmla="*/ 2 w 268"/>
                <a:gd name="T105" fmla="*/ 1 h 188"/>
                <a:gd name="T106" fmla="*/ 2 w 268"/>
                <a:gd name="T107" fmla="*/ 1 h 188"/>
                <a:gd name="T108" fmla="*/ 1 w 268"/>
                <a:gd name="T109" fmla="*/ 0 h 188"/>
                <a:gd name="T110" fmla="*/ 1 w 268"/>
                <a:gd name="T111" fmla="*/ 0 h 188"/>
                <a:gd name="T112" fmla="*/ 1 w 268"/>
                <a:gd name="T113" fmla="*/ 0 h 188"/>
                <a:gd name="T114" fmla="*/ 1 w 268"/>
                <a:gd name="T115" fmla="*/ 0 h 188"/>
                <a:gd name="T116" fmla="*/ 1 w 268"/>
                <a:gd name="T117" fmla="*/ 0 h 188"/>
                <a:gd name="T118" fmla="*/ 1 w 268"/>
                <a:gd name="T119" fmla="*/ 0 h 188"/>
                <a:gd name="T120" fmla="*/ 1 w 268"/>
                <a:gd name="T121" fmla="*/ 0 h 188"/>
                <a:gd name="T122" fmla="*/ 1 w 268"/>
                <a:gd name="T123" fmla="*/ 0 h 18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68"/>
                <a:gd name="T187" fmla="*/ 0 h 188"/>
                <a:gd name="T188" fmla="*/ 268 w 268"/>
                <a:gd name="T189" fmla="*/ 188 h 18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68" h="188">
                  <a:moveTo>
                    <a:pt x="119" y="0"/>
                  </a:moveTo>
                  <a:lnTo>
                    <a:pt x="115" y="1"/>
                  </a:lnTo>
                  <a:lnTo>
                    <a:pt x="107" y="1"/>
                  </a:lnTo>
                  <a:lnTo>
                    <a:pt x="92" y="1"/>
                  </a:lnTo>
                  <a:lnTo>
                    <a:pt x="76" y="1"/>
                  </a:lnTo>
                  <a:lnTo>
                    <a:pt x="59" y="1"/>
                  </a:lnTo>
                  <a:lnTo>
                    <a:pt x="41" y="1"/>
                  </a:lnTo>
                  <a:lnTo>
                    <a:pt x="25" y="1"/>
                  </a:lnTo>
                  <a:lnTo>
                    <a:pt x="12" y="1"/>
                  </a:lnTo>
                  <a:lnTo>
                    <a:pt x="3" y="1"/>
                  </a:lnTo>
                  <a:lnTo>
                    <a:pt x="0" y="1"/>
                  </a:lnTo>
                  <a:lnTo>
                    <a:pt x="1" y="2"/>
                  </a:lnTo>
                  <a:lnTo>
                    <a:pt x="2" y="5"/>
                  </a:lnTo>
                  <a:lnTo>
                    <a:pt x="6" y="9"/>
                  </a:lnTo>
                  <a:lnTo>
                    <a:pt x="10" y="16"/>
                  </a:lnTo>
                  <a:lnTo>
                    <a:pt x="14" y="23"/>
                  </a:lnTo>
                  <a:lnTo>
                    <a:pt x="19" y="33"/>
                  </a:lnTo>
                  <a:lnTo>
                    <a:pt x="22" y="46"/>
                  </a:lnTo>
                  <a:lnTo>
                    <a:pt x="25" y="59"/>
                  </a:lnTo>
                  <a:lnTo>
                    <a:pt x="28" y="76"/>
                  </a:lnTo>
                  <a:lnTo>
                    <a:pt x="29" y="94"/>
                  </a:lnTo>
                  <a:lnTo>
                    <a:pt x="28" y="112"/>
                  </a:lnTo>
                  <a:lnTo>
                    <a:pt x="25" y="129"/>
                  </a:lnTo>
                  <a:lnTo>
                    <a:pt x="22" y="142"/>
                  </a:lnTo>
                  <a:lnTo>
                    <a:pt x="19" y="155"/>
                  </a:lnTo>
                  <a:lnTo>
                    <a:pt x="14" y="165"/>
                  </a:lnTo>
                  <a:lnTo>
                    <a:pt x="10" y="172"/>
                  </a:lnTo>
                  <a:lnTo>
                    <a:pt x="6" y="179"/>
                  </a:lnTo>
                  <a:lnTo>
                    <a:pt x="2" y="183"/>
                  </a:lnTo>
                  <a:lnTo>
                    <a:pt x="1" y="187"/>
                  </a:lnTo>
                  <a:lnTo>
                    <a:pt x="0" y="187"/>
                  </a:lnTo>
                  <a:lnTo>
                    <a:pt x="3" y="187"/>
                  </a:lnTo>
                  <a:lnTo>
                    <a:pt x="12" y="187"/>
                  </a:lnTo>
                  <a:lnTo>
                    <a:pt x="25" y="187"/>
                  </a:lnTo>
                  <a:lnTo>
                    <a:pt x="41" y="187"/>
                  </a:lnTo>
                  <a:lnTo>
                    <a:pt x="58" y="187"/>
                  </a:lnTo>
                  <a:lnTo>
                    <a:pt x="76" y="187"/>
                  </a:lnTo>
                  <a:lnTo>
                    <a:pt x="92" y="187"/>
                  </a:lnTo>
                  <a:lnTo>
                    <a:pt x="106" y="187"/>
                  </a:lnTo>
                  <a:lnTo>
                    <a:pt x="115" y="187"/>
                  </a:lnTo>
                  <a:lnTo>
                    <a:pt x="121" y="187"/>
                  </a:lnTo>
                  <a:lnTo>
                    <a:pt x="145" y="183"/>
                  </a:lnTo>
                  <a:lnTo>
                    <a:pt x="166" y="175"/>
                  </a:lnTo>
                  <a:lnTo>
                    <a:pt x="188" y="165"/>
                  </a:lnTo>
                  <a:lnTo>
                    <a:pt x="207" y="153"/>
                  </a:lnTo>
                  <a:lnTo>
                    <a:pt x="224" y="140"/>
                  </a:lnTo>
                  <a:lnTo>
                    <a:pt x="239" y="129"/>
                  </a:lnTo>
                  <a:lnTo>
                    <a:pt x="250" y="117"/>
                  </a:lnTo>
                  <a:lnTo>
                    <a:pt x="260" y="106"/>
                  </a:lnTo>
                  <a:lnTo>
                    <a:pt x="265" y="98"/>
                  </a:lnTo>
                  <a:lnTo>
                    <a:pt x="267" y="94"/>
                  </a:lnTo>
                  <a:lnTo>
                    <a:pt x="265" y="89"/>
                  </a:lnTo>
                  <a:lnTo>
                    <a:pt x="260" y="81"/>
                  </a:lnTo>
                  <a:lnTo>
                    <a:pt x="250" y="71"/>
                  </a:lnTo>
                  <a:lnTo>
                    <a:pt x="239" y="59"/>
                  </a:lnTo>
                  <a:lnTo>
                    <a:pt x="224" y="46"/>
                  </a:lnTo>
                  <a:lnTo>
                    <a:pt x="206" y="33"/>
                  </a:lnTo>
                  <a:lnTo>
                    <a:pt x="188" y="21"/>
                  </a:lnTo>
                  <a:lnTo>
                    <a:pt x="166" y="12"/>
                  </a:lnTo>
                  <a:lnTo>
                    <a:pt x="144" y="5"/>
                  </a:lnTo>
                  <a:lnTo>
                    <a:pt x="120" y="1"/>
                  </a:lnTo>
                  <a:lnTo>
                    <a:pt x="119" y="0"/>
                  </a:lnTo>
                </a:path>
              </a:pathLst>
            </a:custGeom>
            <a:solidFill>
              <a:srgbClr val="FFFFFF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97" name="Freeform 105"/>
            <p:cNvSpPr>
              <a:spLocks/>
            </p:cNvSpPr>
            <p:nvPr/>
          </p:nvSpPr>
          <p:spPr bwMode="auto">
            <a:xfrm>
              <a:off x="3415" y="3820"/>
              <a:ext cx="76" cy="54"/>
            </a:xfrm>
            <a:custGeom>
              <a:avLst/>
              <a:gdLst>
                <a:gd name="T0" fmla="*/ 1 w 274"/>
                <a:gd name="T1" fmla="*/ 0 h 194"/>
                <a:gd name="T2" fmla="*/ 1 w 274"/>
                <a:gd name="T3" fmla="*/ 0 h 194"/>
                <a:gd name="T4" fmla="*/ 1 w 274"/>
                <a:gd name="T5" fmla="*/ 0 h 194"/>
                <a:gd name="T6" fmla="*/ 1 w 274"/>
                <a:gd name="T7" fmla="*/ 0 h 194"/>
                <a:gd name="T8" fmla="*/ 1 w 274"/>
                <a:gd name="T9" fmla="*/ 0 h 194"/>
                <a:gd name="T10" fmla="*/ 0 w 274"/>
                <a:gd name="T11" fmla="*/ 0 h 194"/>
                <a:gd name="T12" fmla="*/ 0 w 274"/>
                <a:gd name="T13" fmla="*/ 0 h 194"/>
                <a:gd name="T14" fmla="*/ 0 w 274"/>
                <a:gd name="T15" fmla="*/ 0 h 194"/>
                <a:gd name="T16" fmla="*/ 0 w 274"/>
                <a:gd name="T17" fmla="*/ 0 h 194"/>
                <a:gd name="T18" fmla="*/ 0 w 274"/>
                <a:gd name="T19" fmla="*/ 0 h 194"/>
                <a:gd name="T20" fmla="*/ 0 w 274"/>
                <a:gd name="T21" fmla="*/ 0 h 194"/>
                <a:gd name="T22" fmla="*/ 0 w 274"/>
                <a:gd name="T23" fmla="*/ 0 h 194"/>
                <a:gd name="T24" fmla="*/ 0 w 274"/>
                <a:gd name="T25" fmla="*/ 0 h 194"/>
                <a:gd name="T26" fmla="*/ 0 w 274"/>
                <a:gd name="T27" fmla="*/ 0 h 194"/>
                <a:gd name="T28" fmla="*/ 0 w 274"/>
                <a:gd name="T29" fmla="*/ 0 h 194"/>
                <a:gd name="T30" fmla="*/ 0 w 274"/>
                <a:gd name="T31" fmla="*/ 0 h 194"/>
                <a:gd name="T32" fmla="*/ 0 w 274"/>
                <a:gd name="T33" fmla="*/ 0 h 194"/>
                <a:gd name="T34" fmla="*/ 0 w 274"/>
                <a:gd name="T35" fmla="*/ 0 h 194"/>
                <a:gd name="T36" fmla="*/ 0 w 274"/>
                <a:gd name="T37" fmla="*/ 0 h 194"/>
                <a:gd name="T38" fmla="*/ 0 w 274"/>
                <a:gd name="T39" fmla="*/ 1 h 194"/>
                <a:gd name="T40" fmla="*/ 0 w 274"/>
                <a:gd name="T41" fmla="*/ 1 h 194"/>
                <a:gd name="T42" fmla="*/ 0 w 274"/>
                <a:gd name="T43" fmla="*/ 1 h 194"/>
                <a:gd name="T44" fmla="*/ 0 w 274"/>
                <a:gd name="T45" fmla="*/ 1 h 194"/>
                <a:gd name="T46" fmla="*/ 0 w 274"/>
                <a:gd name="T47" fmla="*/ 1 h 194"/>
                <a:gd name="T48" fmla="*/ 0 w 274"/>
                <a:gd name="T49" fmla="*/ 1 h 194"/>
                <a:gd name="T50" fmla="*/ 0 w 274"/>
                <a:gd name="T51" fmla="*/ 1 h 194"/>
                <a:gd name="T52" fmla="*/ 0 w 274"/>
                <a:gd name="T53" fmla="*/ 1 h 194"/>
                <a:gd name="T54" fmla="*/ 0 w 274"/>
                <a:gd name="T55" fmla="*/ 1 h 194"/>
                <a:gd name="T56" fmla="*/ 0 w 274"/>
                <a:gd name="T57" fmla="*/ 1 h 194"/>
                <a:gd name="T58" fmla="*/ 0 w 274"/>
                <a:gd name="T59" fmla="*/ 1 h 194"/>
                <a:gd name="T60" fmla="*/ 0 w 274"/>
                <a:gd name="T61" fmla="*/ 1 h 194"/>
                <a:gd name="T62" fmla="*/ 0 w 274"/>
                <a:gd name="T63" fmla="*/ 1 h 194"/>
                <a:gd name="T64" fmla="*/ 0 w 274"/>
                <a:gd name="T65" fmla="*/ 1 h 194"/>
                <a:gd name="T66" fmla="*/ 0 w 274"/>
                <a:gd name="T67" fmla="*/ 1 h 194"/>
                <a:gd name="T68" fmla="*/ 0 w 274"/>
                <a:gd name="T69" fmla="*/ 1 h 194"/>
                <a:gd name="T70" fmla="*/ 0 w 274"/>
                <a:gd name="T71" fmla="*/ 1 h 194"/>
                <a:gd name="T72" fmla="*/ 1 w 274"/>
                <a:gd name="T73" fmla="*/ 1 h 194"/>
                <a:gd name="T74" fmla="*/ 1 w 274"/>
                <a:gd name="T75" fmla="*/ 1 h 194"/>
                <a:gd name="T76" fmla="*/ 1 w 274"/>
                <a:gd name="T77" fmla="*/ 1 h 194"/>
                <a:gd name="T78" fmla="*/ 1 w 274"/>
                <a:gd name="T79" fmla="*/ 1 h 194"/>
                <a:gd name="T80" fmla="*/ 1 w 274"/>
                <a:gd name="T81" fmla="*/ 1 h 194"/>
                <a:gd name="T82" fmla="*/ 1 w 274"/>
                <a:gd name="T83" fmla="*/ 1 h 194"/>
                <a:gd name="T84" fmla="*/ 1 w 274"/>
                <a:gd name="T85" fmla="*/ 1 h 194"/>
                <a:gd name="T86" fmla="*/ 1 w 274"/>
                <a:gd name="T87" fmla="*/ 1 h 194"/>
                <a:gd name="T88" fmla="*/ 1 w 274"/>
                <a:gd name="T89" fmla="*/ 1 h 194"/>
                <a:gd name="T90" fmla="*/ 1 w 274"/>
                <a:gd name="T91" fmla="*/ 1 h 194"/>
                <a:gd name="T92" fmla="*/ 1 w 274"/>
                <a:gd name="T93" fmla="*/ 1 h 194"/>
                <a:gd name="T94" fmla="*/ 2 w 274"/>
                <a:gd name="T95" fmla="*/ 1 h 194"/>
                <a:gd name="T96" fmla="*/ 2 w 274"/>
                <a:gd name="T97" fmla="*/ 1 h 194"/>
                <a:gd name="T98" fmla="*/ 2 w 274"/>
                <a:gd name="T99" fmla="*/ 1 h 194"/>
                <a:gd name="T100" fmla="*/ 2 w 274"/>
                <a:gd name="T101" fmla="*/ 1 h 194"/>
                <a:gd name="T102" fmla="*/ 2 w 274"/>
                <a:gd name="T103" fmla="*/ 1 h 194"/>
                <a:gd name="T104" fmla="*/ 2 w 274"/>
                <a:gd name="T105" fmla="*/ 1 h 194"/>
                <a:gd name="T106" fmla="*/ 2 w 274"/>
                <a:gd name="T107" fmla="*/ 1 h 194"/>
                <a:gd name="T108" fmla="*/ 1 w 274"/>
                <a:gd name="T109" fmla="*/ 0 h 194"/>
                <a:gd name="T110" fmla="*/ 1 w 274"/>
                <a:gd name="T111" fmla="*/ 0 h 194"/>
                <a:gd name="T112" fmla="*/ 1 w 274"/>
                <a:gd name="T113" fmla="*/ 0 h 194"/>
                <a:gd name="T114" fmla="*/ 1 w 274"/>
                <a:gd name="T115" fmla="*/ 0 h 194"/>
                <a:gd name="T116" fmla="*/ 1 w 274"/>
                <a:gd name="T117" fmla="*/ 0 h 194"/>
                <a:gd name="T118" fmla="*/ 1 w 274"/>
                <a:gd name="T119" fmla="*/ 0 h 194"/>
                <a:gd name="T120" fmla="*/ 1 w 274"/>
                <a:gd name="T121" fmla="*/ 0 h 19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74"/>
                <a:gd name="T184" fmla="*/ 0 h 194"/>
                <a:gd name="T185" fmla="*/ 274 w 274"/>
                <a:gd name="T186" fmla="*/ 194 h 19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74" h="194">
                  <a:moveTo>
                    <a:pt x="122" y="0"/>
                  </a:moveTo>
                  <a:lnTo>
                    <a:pt x="118" y="1"/>
                  </a:lnTo>
                  <a:lnTo>
                    <a:pt x="109" y="1"/>
                  </a:lnTo>
                  <a:lnTo>
                    <a:pt x="94" y="1"/>
                  </a:lnTo>
                  <a:lnTo>
                    <a:pt x="78" y="1"/>
                  </a:lnTo>
                  <a:lnTo>
                    <a:pt x="60" y="1"/>
                  </a:lnTo>
                  <a:lnTo>
                    <a:pt x="42" y="1"/>
                  </a:lnTo>
                  <a:lnTo>
                    <a:pt x="26" y="1"/>
                  </a:lnTo>
                  <a:lnTo>
                    <a:pt x="12" y="1"/>
                  </a:lnTo>
                  <a:lnTo>
                    <a:pt x="3" y="1"/>
                  </a:lnTo>
                  <a:lnTo>
                    <a:pt x="0" y="1"/>
                  </a:lnTo>
                  <a:lnTo>
                    <a:pt x="1" y="2"/>
                  </a:lnTo>
                  <a:lnTo>
                    <a:pt x="2" y="5"/>
                  </a:lnTo>
                  <a:lnTo>
                    <a:pt x="6" y="9"/>
                  </a:lnTo>
                  <a:lnTo>
                    <a:pt x="10" y="16"/>
                  </a:lnTo>
                  <a:lnTo>
                    <a:pt x="14" y="24"/>
                  </a:lnTo>
                  <a:lnTo>
                    <a:pt x="19" y="34"/>
                  </a:lnTo>
                  <a:lnTo>
                    <a:pt x="23" y="47"/>
                  </a:lnTo>
                  <a:lnTo>
                    <a:pt x="26" y="61"/>
                  </a:lnTo>
                  <a:lnTo>
                    <a:pt x="29" y="78"/>
                  </a:lnTo>
                  <a:lnTo>
                    <a:pt x="30" y="97"/>
                  </a:lnTo>
                  <a:lnTo>
                    <a:pt x="29" y="116"/>
                  </a:lnTo>
                  <a:lnTo>
                    <a:pt x="26" y="133"/>
                  </a:lnTo>
                  <a:lnTo>
                    <a:pt x="23" y="147"/>
                  </a:lnTo>
                  <a:lnTo>
                    <a:pt x="19" y="160"/>
                  </a:lnTo>
                  <a:lnTo>
                    <a:pt x="14" y="170"/>
                  </a:lnTo>
                  <a:lnTo>
                    <a:pt x="10" y="178"/>
                  </a:lnTo>
                  <a:lnTo>
                    <a:pt x="6" y="185"/>
                  </a:lnTo>
                  <a:lnTo>
                    <a:pt x="2" y="189"/>
                  </a:lnTo>
                  <a:lnTo>
                    <a:pt x="1" y="193"/>
                  </a:lnTo>
                  <a:lnTo>
                    <a:pt x="0" y="193"/>
                  </a:lnTo>
                  <a:lnTo>
                    <a:pt x="3" y="193"/>
                  </a:lnTo>
                  <a:lnTo>
                    <a:pt x="12" y="193"/>
                  </a:lnTo>
                  <a:lnTo>
                    <a:pt x="26" y="193"/>
                  </a:lnTo>
                  <a:lnTo>
                    <a:pt x="42" y="193"/>
                  </a:lnTo>
                  <a:lnTo>
                    <a:pt x="59" y="193"/>
                  </a:lnTo>
                  <a:lnTo>
                    <a:pt x="78" y="193"/>
                  </a:lnTo>
                  <a:lnTo>
                    <a:pt x="94" y="193"/>
                  </a:lnTo>
                  <a:lnTo>
                    <a:pt x="108" y="193"/>
                  </a:lnTo>
                  <a:lnTo>
                    <a:pt x="118" y="193"/>
                  </a:lnTo>
                  <a:lnTo>
                    <a:pt x="124" y="193"/>
                  </a:lnTo>
                  <a:lnTo>
                    <a:pt x="148" y="189"/>
                  </a:lnTo>
                  <a:lnTo>
                    <a:pt x="170" y="181"/>
                  </a:lnTo>
                  <a:lnTo>
                    <a:pt x="192" y="170"/>
                  </a:lnTo>
                  <a:lnTo>
                    <a:pt x="212" y="158"/>
                  </a:lnTo>
                  <a:lnTo>
                    <a:pt x="229" y="145"/>
                  </a:lnTo>
                  <a:lnTo>
                    <a:pt x="244" y="133"/>
                  </a:lnTo>
                  <a:lnTo>
                    <a:pt x="256" y="121"/>
                  </a:lnTo>
                  <a:lnTo>
                    <a:pt x="266" y="109"/>
                  </a:lnTo>
                  <a:lnTo>
                    <a:pt x="271" y="101"/>
                  </a:lnTo>
                  <a:lnTo>
                    <a:pt x="273" y="97"/>
                  </a:lnTo>
                  <a:lnTo>
                    <a:pt x="271" y="92"/>
                  </a:lnTo>
                  <a:lnTo>
                    <a:pt x="266" y="84"/>
                  </a:lnTo>
                  <a:lnTo>
                    <a:pt x="256" y="73"/>
                  </a:lnTo>
                  <a:lnTo>
                    <a:pt x="244" y="61"/>
                  </a:lnTo>
                  <a:lnTo>
                    <a:pt x="229" y="47"/>
                  </a:lnTo>
                  <a:lnTo>
                    <a:pt x="211" y="34"/>
                  </a:lnTo>
                  <a:lnTo>
                    <a:pt x="192" y="22"/>
                  </a:lnTo>
                  <a:lnTo>
                    <a:pt x="170" y="12"/>
                  </a:lnTo>
                  <a:lnTo>
                    <a:pt x="147" y="5"/>
                  </a:lnTo>
                  <a:lnTo>
                    <a:pt x="123" y="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98" name="Freeform 106"/>
            <p:cNvSpPr>
              <a:spLocks/>
            </p:cNvSpPr>
            <p:nvPr/>
          </p:nvSpPr>
          <p:spPr bwMode="auto">
            <a:xfrm>
              <a:off x="2881" y="3724"/>
              <a:ext cx="73" cy="51"/>
            </a:xfrm>
            <a:custGeom>
              <a:avLst/>
              <a:gdLst>
                <a:gd name="T0" fmla="*/ 1 w 264"/>
                <a:gd name="T1" fmla="*/ 0 h 185"/>
                <a:gd name="T2" fmla="*/ 1 w 264"/>
                <a:gd name="T3" fmla="*/ 0 h 185"/>
                <a:gd name="T4" fmla="*/ 1 w 264"/>
                <a:gd name="T5" fmla="*/ 0 h 185"/>
                <a:gd name="T6" fmla="*/ 1 w 264"/>
                <a:gd name="T7" fmla="*/ 0 h 185"/>
                <a:gd name="T8" fmla="*/ 1 w 264"/>
                <a:gd name="T9" fmla="*/ 0 h 185"/>
                <a:gd name="T10" fmla="*/ 0 w 264"/>
                <a:gd name="T11" fmla="*/ 0 h 185"/>
                <a:gd name="T12" fmla="*/ 0 w 264"/>
                <a:gd name="T13" fmla="*/ 0 h 185"/>
                <a:gd name="T14" fmla="*/ 0 w 264"/>
                <a:gd name="T15" fmla="*/ 0 h 185"/>
                <a:gd name="T16" fmla="*/ 0 w 264"/>
                <a:gd name="T17" fmla="*/ 0 h 185"/>
                <a:gd name="T18" fmla="*/ 0 w 264"/>
                <a:gd name="T19" fmla="*/ 0 h 185"/>
                <a:gd name="T20" fmla="*/ 0 w 264"/>
                <a:gd name="T21" fmla="*/ 0 h 185"/>
                <a:gd name="T22" fmla="*/ 0 w 264"/>
                <a:gd name="T23" fmla="*/ 0 h 185"/>
                <a:gd name="T24" fmla="*/ 0 w 264"/>
                <a:gd name="T25" fmla="*/ 0 h 185"/>
                <a:gd name="T26" fmla="*/ 0 w 264"/>
                <a:gd name="T27" fmla="*/ 0 h 185"/>
                <a:gd name="T28" fmla="*/ 0 w 264"/>
                <a:gd name="T29" fmla="*/ 0 h 185"/>
                <a:gd name="T30" fmla="*/ 0 w 264"/>
                <a:gd name="T31" fmla="*/ 0 h 185"/>
                <a:gd name="T32" fmla="*/ 0 w 264"/>
                <a:gd name="T33" fmla="*/ 0 h 185"/>
                <a:gd name="T34" fmla="*/ 0 w 264"/>
                <a:gd name="T35" fmla="*/ 0 h 185"/>
                <a:gd name="T36" fmla="*/ 0 w 264"/>
                <a:gd name="T37" fmla="*/ 0 h 185"/>
                <a:gd name="T38" fmla="*/ 0 w 264"/>
                <a:gd name="T39" fmla="*/ 1 h 185"/>
                <a:gd name="T40" fmla="*/ 0 w 264"/>
                <a:gd name="T41" fmla="*/ 1 h 185"/>
                <a:gd name="T42" fmla="*/ 0 w 264"/>
                <a:gd name="T43" fmla="*/ 1 h 185"/>
                <a:gd name="T44" fmla="*/ 0 w 264"/>
                <a:gd name="T45" fmla="*/ 1 h 185"/>
                <a:gd name="T46" fmla="*/ 0 w 264"/>
                <a:gd name="T47" fmla="*/ 1 h 185"/>
                <a:gd name="T48" fmla="*/ 0 w 264"/>
                <a:gd name="T49" fmla="*/ 1 h 185"/>
                <a:gd name="T50" fmla="*/ 0 w 264"/>
                <a:gd name="T51" fmla="*/ 1 h 185"/>
                <a:gd name="T52" fmla="*/ 0 w 264"/>
                <a:gd name="T53" fmla="*/ 1 h 185"/>
                <a:gd name="T54" fmla="*/ 0 w 264"/>
                <a:gd name="T55" fmla="*/ 1 h 185"/>
                <a:gd name="T56" fmla="*/ 0 w 264"/>
                <a:gd name="T57" fmla="*/ 1 h 185"/>
                <a:gd name="T58" fmla="*/ 0 w 264"/>
                <a:gd name="T59" fmla="*/ 1 h 185"/>
                <a:gd name="T60" fmla="*/ 0 w 264"/>
                <a:gd name="T61" fmla="*/ 1 h 185"/>
                <a:gd name="T62" fmla="*/ 0 w 264"/>
                <a:gd name="T63" fmla="*/ 1 h 185"/>
                <a:gd name="T64" fmla="*/ 0 w 264"/>
                <a:gd name="T65" fmla="*/ 1 h 185"/>
                <a:gd name="T66" fmla="*/ 0 w 264"/>
                <a:gd name="T67" fmla="*/ 1 h 185"/>
                <a:gd name="T68" fmla="*/ 0 w 264"/>
                <a:gd name="T69" fmla="*/ 1 h 185"/>
                <a:gd name="T70" fmla="*/ 0 w 264"/>
                <a:gd name="T71" fmla="*/ 1 h 185"/>
                <a:gd name="T72" fmla="*/ 1 w 264"/>
                <a:gd name="T73" fmla="*/ 1 h 185"/>
                <a:gd name="T74" fmla="*/ 1 w 264"/>
                <a:gd name="T75" fmla="*/ 1 h 185"/>
                <a:gd name="T76" fmla="*/ 1 w 264"/>
                <a:gd name="T77" fmla="*/ 1 h 185"/>
                <a:gd name="T78" fmla="*/ 1 w 264"/>
                <a:gd name="T79" fmla="*/ 1 h 185"/>
                <a:gd name="T80" fmla="*/ 1 w 264"/>
                <a:gd name="T81" fmla="*/ 1 h 185"/>
                <a:gd name="T82" fmla="*/ 1 w 264"/>
                <a:gd name="T83" fmla="*/ 1 h 185"/>
                <a:gd name="T84" fmla="*/ 1 w 264"/>
                <a:gd name="T85" fmla="*/ 1 h 185"/>
                <a:gd name="T86" fmla="*/ 1 w 264"/>
                <a:gd name="T87" fmla="*/ 1 h 185"/>
                <a:gd name="T88" fmla="*/ 1 w 264"/>
                <a:gd name="T89" fmla="*/ 1 h 185"/>
                <a:gd name="T90" fmla="*/ 1 w 264"/>
                <a:gd name="T91" fmla="*/ 1 h 185"/>
                <a:gd name="T92" fmla="*/ 1 w 264"/>
                <a:gd name="T93" fmla="*/ 1 h 185"/>
                <a:gd name="T94" fmla="*/ 1 w 264"/>
                <a:gd name="T95" fmla="*/ 1 h 185"/>
                <a:gd name="T96" fmla="*/ 2 w 264"/>
                <a:gd name="T97" fmla="*/ 1 h 185"/>
                <a:gd name="T98" fmla="*/ 2 w 264"/>
                <a:gd name="T99" fmla="*/ 1 h 185"/>
                <a:gd name="T100" fmla="*/ 2 w 264"/>
                <a:gd name="T101" fmla="*/ 1 h 185"/>
                <a:gd name="T102" fmla="*/ 2 w 264"/>
                <a:gd name="T103" fmla="*/ 1 h 185"/>
                <a:gd name="T104" fmla="*/ 2 w 264"/>
                <a:gd name="T105" fmla="*/ 1 h 185"/>
                <a:gd name="T106" fmla="*/ 1 w 264"/>
                <a:gd name="T107" fmla="*/ 0 h 185"/>
                <a:gd name="T108" fmla="*/ 1 w 264"/>
                <a:gd name="T109" fmla="*/ 0 h 185"/>
                <a:gd name="T110" fmla="*/ 1 w 264"/>
                <a:gd name="T111" fmla="*/ 0 h 185"/>
                <a:gd name="T112" fmla="*/ 1 w 264"/>
                <a:gd name="T113" fmla="*/ 0 h 185"/>
                <a:gd name="T114" fmla="*/ 1 w 264"/>
                <a:gd name="T115" fmla="*/ 0 h 185"/>
                <a:gd name="T116" fmla="*/ 1 w 264"/>
                <a:gd name="T117" fmla="*/ 0 h 185"/>
                <a:gd name="T118" fmla="*/ 1 w 264"/>
                <a:gd name="T119" fmla="*/ 0 h 185"/>
                <a:gd name="T120" fmla="*/ 1 w 264"/>
                <a:gd name="T121" fmla="*/ 0 h 185"/>
                <a:gd name="T122" fmla="*/ 1 w 264"/>
                <a:gd name="T123" fmla="*/ 0 h 18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64"/>
                <a:gd name="T187" fmla="*/ 0 h 185"/>
                <a:gd name="T188" fmla="*/ 264 w 264"/>
                <a:gd name="T189" fmla="*/ 185 h 18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64" h="185">
                  <a:moveTo>
                    <a:pt x="118" y="0"/>
                  </a:moveTo>
                  <a:lnTo>
                    <a:pt x="114" y="1"/>
                  </a:lnTo>
                  <a:lnTo>
                    <a:pt x="105" y="1"/>
                  </a:lnTo>
                  <a:lnTo>
                    <a:pt x="91" y="1"/>
                  </a:lnTo>
                  <a:lnTo>
                    <a:pt x="75" y="1"/>
                  </a:lnTo>
                  <a:lnTo>
                    <a:pt x="58" y="1"/>
                  </a:lnTo>
                  <a:lnTo>
                    <a:pt x="40" y="1"/>
                  </a:lnTo>
                  <a:lnTo>
                    <a:pt x="24" y="1"/>
                  </a:lnTo>
                  <a:lnTo>
                    <a:pt x="13" y="1"/>
                  </a:lnTo>
                  <a:lnTo>
                    <a:pt x="3" y="1"/>
                  </a:lnTo>
                  <a:lnTo>
                    <a:pt x="0" y="1"/>
                  </a:lnTo>
                  <a:lnTo>
                    <a:pt x="1" y="2"/>
                  </a:lnTo>
                  <a:lnTo>
                    <a:pt x="3" y="5"/>
                  </a:lnTo>
                  <a:lnTo>
                    <a:pt x="6" y="9"/>
                  </a:lnTo>
                  <a:lnTo>
                    <a:pt x="10" y="15"/>
                  </a:lnTo>
                  <a:lnTo>
                    <a:pt x="15" y="23"/>
                  </a:lnTo>
                  <a:lnTo>
                    <a:pt x="19" y="33"/>
                  </a:lnTo>
                  <a:lnTo>
                    <a:pt x="22" y="45"/>
                  </a:lnTo>
                  <a:lnTo>
                    <a:pt x="25" y="59"/>
                  </a:lnTo>
                  <a:lnTo>
                    <a:pt x="28" y="75"/>
                  </a:lnTo>
                  <a:lnTo>
                    <a:pt x="28" y="92"/>
                  </a:lnTo>
                  <a:lnTo>
                    <a:pt x="28" y="110"/>
                  </a:lnTo>
                  <a:lnTo>
                    <a:pt x="25" y="126"/>
                  </a:lnTo>
                  <a:lnTo>
                    <a:pt x="22" y="140"/>
                  </a:lnTo>
                  <a:lnTo>
                    <a:pt x="19" y="152"/>
                  </a:lnTo>
                  <a:lnTo>
                    <a:pt x="15" y="162"/>
                  </a:lnTo>
                  <a:lnTo>
                    <a:pt x="10" y="170"/>
                  </a:lnTo>
                  <a:lnTo>
                    <a:pt x="6" y="176"/>
                  </a:lnTo>
                  <a:lnTo>
                    <a:pt x="3" y="180"/>
                  </a:lnTo>
                  <a:lnTo>
                    <a:pt x="1" y="183"/>
                  </a:lnTo>
                  <a:lnTo>
                    <a:pt x="0" y="184"/>
                  </a:lnTo>
                  <a:lnTo>
                    <a:pt x="3" y="184"/>
                  </a:lnTo>
                  <a:lnTo>
                    <a:pt x="12" y="184"/>
                  </a:lnTo>
                  <a:lnTo>
                    <a:pt x="24" y="184"/>
                  </a:lnTo>
                  <a:lnTo>
                    <a:pt x="40" y="184"/>
                  </a:lnTo>
                  <a:lnTo>
                    <a:pt x="58" y="184"/>
                  </a:lnTo>
                  <a:lnTo>
                    <a:pt x="75" y="184"/>
                  </a:lnTo>
                  <a:lnTo>
                    <a:pt x="91" y="184"/>
                  </a:lnTo>
                  <a:lnTo>
                    <a:pt x="105" y="184"/>
                  </a:lnTo>
                  <a:lnTo>
                    <a:pt x="114" y="184"/>
                  </a:lnTo>
                  <a:lnTo>
                    <a:pt x="119" y="184"/>
                  </a:lnTo>
                  <a:lnTo>
                    <a:pt x="142" y="180"/>
                  </a:lnTo>
                  <a:lnTo>
                    <a:pt x="164" y="172"/>
                  </a:lnTo>
                  <a:lnTo>
                    <a:pt x="185" y="163"/>
                  </a:lnTo>
                  <a:lnTo>
                    <a:pt x="204" y="151"/>
                  </a:lnTo>
                  <a:lnTo>
                    <a:pt x="220" y="138"/>
                  </a:lnTo>
                  <a:lnTo>
                    <a:pt x="236" y="126"/>
                  </a:lnTo>
                  <a:lnTo>
                    <a:pt x="247" y="114"/>
                  </a:lnTo>
                  <a:lnTo>
                    <a:pt x="255" y="105"/>
                  </a:lnTo>
                  <a:lnTo>
                    <a:pt x="261" y="97"/>
                  </a:lnTo>
                  <a:lnTo>
                    <a:pt x="263" y="92"/>
                  </a:lnTo>
                  <a:lnTo>
                    <a:pt x="261" y="87"/>
                  </a:lnTo>
                  <a:lnTo>
                    <a:pt x="255" y="79"/>
                  </a:lnTo>
                  <a:lnTo>
                    <a:pt x="247" y="70"/>
                  </a:lnTo>
                  <a:lnTo>
                    <a:pt x="236" y="57"/>
                  </a:lnTo>
                  <a:lnTo>
                    <a:pt x="220" y="45"/>
                  </a:lnTo>
                  <a:lnTo>
                    <a:pt x="204" y="33"/>
                  </a:lnTo>
                  <a:lnTo>
                    <a:pt x="185" y="21"/>
                  </a:lnTo>
                  <a:lnTo>
                    <a:pt x="164" y="12"/>
                  </a:lnTo>
                  <a:lnTo>
                    <a:pt x="142" y="5"/>
                  </a:lnTo>
                  <a:lnTo>
                    <a:pt x="118" y="1"/>
                  </a:lnTo>
                  <a:lnTo>
                    <a:pt x="118" y="0"/>
                  </a:lnTo>
                </a:path>
              </a:pathLst>
            </a:custGeom>
            <a:solidFill>
              <a:srgbClr val="FFFFFF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99" name="Freeform 107"/>
            <p:cNvSpPr>
              <a:spLocks/>
            </p:cNvSpPr>
            <p:nvPr/>
          </p:nvSpPr>
          <p:spPr bwMode="auto">
            <a:xfrm>
              <a:off x="2881" y="3724"/>
              <a:ext cx="74" cy="53"/>
            </a:xfrm>
            <a:custGeom>
              <a:avLst/>
              <a:gdLst>
                <a:gd name="T0" fmla="*/ 1 w 270"/>
                <a:gd name="T1" fmla="*/ 0 h 191"/>
                <a:gd name="T2" fmla="*/ 1 w 270"/>
                <a:gd name="T3" fmla="*/ 0 h 191"/>
                <a:gd name="T4" fmla="*/ 1 w 270"/>
                <a:gd name="T5" fmla="*/ 0 h 191"/>
                <a:gd name="T6" fmla="*/ 1 w 270"/>
                <a:gd name="T7" fmla="*/ 0 h 191"/>
                <a:gd name="T8" fmla="*/ 1 w 270"/>
                <a:gd name="T9" fmla="*/ 0 h 191"/>
                <a:gd name="T10" fmla="*/ 0 w 270"/>
                <a:gd name="T11" fmla="*/ 0 h 191"/>
                <a:gd name="T12" fmla="*/ 0 w 270"/>
                <a:gd name="T13" fmla="*/ 0 h 191"/>
                <a:gd name="T14" fmla="*/ 0 w 270"/>
                <a:gd name="T15" fmla="*/ 0 h 191"/>
                <a:gd name="T16" fmla="*/ 0 w 270"/>
                <a:gd name="T17" fmla="*/ 0 h 191"/>
                <a:gd name="T18" fmla="*/ 0 w 270"/>
                <a:gd name="T19" fmla="*/ 0 h 191"/>
                <a:gd name="T20" fmla="*/ 0 w 270"/>
                <a:gd name="T21" fmla="*/ 0 h 191"/>
                <a:gd name="T22" fmla="*/ 0 w 270"/>
                <a:gd name="T23" fmla="*/ 0 h 191"/>
                <a:gd name="T24" fmla="*/ 0 w 270"/>
                <a:gd name="T25" fmla="*/ 0 h 191"/>
                <a:gd name="T26" fmla="*/ 0 w 270"/>
                <a:gd name="T27" fmla="*/ 0 h 191"/>
                <a:gd name="T28" fmla="*/ 0 w 270"/>
                <a:gd name="T29" fmla="*/ 0 h 191"/>
                <a:gd name="T30" fmla="*/ 0 w 270"/>
                <a:gd name="T31" fmla="*/ 0 h 191"/>
                <a:gd name="T32" fmla="*/ 0 w 270"/>
                <a:gd name="T33" fmla="*/ 0 h 191"/>
                <a:gd name="T34" fmla="*/ 0 w 270"/>
                <a:gd name="T35" fmla="*/ 0 h 191"/>
                <a:gd name="T36" fmla="*/ 0 w 270"/>
                <a:gd name="T37" fmla="*/ 0 h 191"/>
                <a:gd name="T38" fmla="*/ 0 w 270"/>
                <a:gd name="T39" fmla="*/ 1 h 191"/>
                <a:gd name="T40" fmla="*/ 0 w 270"/>
                <a:gd name="T41" fmla="*/ 1 h 191"/>
                <a:gd name="T42" fmla="*/ 0 w 270"/>
                <a:gd name="T43" fmla="*/ 1 h 191"/>
                <a:gd name="T44" fmla="*/ 0 w 270"/>
                <a:gd name="T45" fmla="*/ 1 h 191"/>
                <a:gd name="T46" fmla="*/ 0 w 270"/>
                <a:gd name="T47" fmla="*/ 1 h 191"/>
                <a:gd name="T48" fmla="*/ 0 w 270"/>
                <a:gd name="T49" fmla="*/ 1 h 191"/>
                <a:gd name="T50" fmla="*/ 0 w 270"/>
                <a:gd name="T51" fmla="*/ 1 h 191"/>
                <a:gd name="T52" fmla="*/ 0 w 270"/>
                <a:gd name="T53" fmla="*/ 1 h 191"/>
                <a:gd name="T54" fmla="*/ 0 w 270"/>
                <a:gd name="T55" fmla="*/ 1 h 191"/>
                <a:gd name="T56" fmla="*/ 0 w 270"/>
                <a:gd name="T57" fmla="*/ 1 h 191"/>
                <a:gd name="T58" fmla="*/ 0 w 270"/>
                <a:gd name="T59" fmla="*/ 1 h 191"/>
                <a:gd name="T60" fmla="*/ 0 w 270"/>
                <a:gd name="T61" fmla="*/ 1 h 191"/>
                <a:gd name="T62" fmla="*/ 0 w 270"/>
                <a:gd name="T63" fmla="*/ 1 h 191"/>
                <a:gd name="T64" fmla="*/ 0 w 270"/>
                <a:gd name="T65" fmla="*/ 1 h 191"/>
                <a:gd name="T66" fmla="*/ 0 w 270"/>
                <a:gd name="T67" fmla="*/ 1 h 191"/>
                <a:gd name="T68" fmla="*/ 0 w 270"/>
                <a:gd name="T69" fmla="*/ 1 h 191"/>
                <a:gd name="T70" fmla="*/ 0 w 270"/>
                <a:gd name="T71" fmla="*/ 1 h 191"/>
                <a:gd name="T72" fmla="*/ 1 w 270"/>
                <a:gd name="T73" fmla="*/ 1 h 191"/>
                <a:gd name="T74" fmla="*/ 1 w 270"/>
                <a:gd name="T75" fmla="*/ 1 h 191"/>
                <a:gd name="T76" fmla="*/ 1 w 270"/>
                <a:gd name="T77" fmla="*/ 1 h 191"/>
                <a:gd name="T78" fmla="*/ 1 w 270"/>
                <a:gd name="T79" fmla="*/ 1 h 191"/>
                <a:gd name="T80" fmla="*/ 1 w 270"/>
                <a:gd name="T81" fmla="*/ 1 h 191"/>
                <a:gd name="T82" fmla="*/ 1 w 270"/>
                <a:gd name="T83" fmla="*/ 1 h 191"/>
                <a:gd name="T84" fmla="*/ 1 w 270"/>
                <a:gd name="T85" fmla="*/ 1 h 191"/>
                <a:gd name="T86" fmla="*/ 1 w 270"/>
                <a:gd name="T87" fmla="*/ 1 h 191"/>
                <a:gd name="T88" fmla="*/ 1 w 270"/>
                <a:gd name="T89" fmla="*/ 1 h 191"/>
                <a:gd name="T90" fmla="*/ 1 w 270"/>
                <a:gd name="T91" fmla="*/ 1 h 191"/>
                <a:gd name="T92" fmla="*/ 1 w 270"/>
                <a:gd name="T93" fmla="*/ 1 h 191"/>
                <a:gd name="T94" fmla="*/ 1 w 270"/>
                <a:gd name="T95" fmla="*/ 1 h 191"/>
                <a:gd name="T96" fmla="*/ 1 w 270"/>
                <a:gd name="T97" fmla="*/ 1 h 191"/>
                <a:gd name="T98" fmla="*/ 1 w 270"/>
                <a:gd name="T99" fmla="*/ 1 h 191"/>
                <a:gd name="T100" fmla="*/ 1 w 270"/>
                <a:gd name="T101" fmla="*/ 1 h 191"/>
                <a:gd name="T102" fmla="*/ 1 w 270"/>
                <a:gd name="T103" fmla="*/ 1 h 191"/>
                <a:gd name="T104" fmla="*/ 1 w 270"/>
                <a:gd name="T105" fmla="*/ 1 h 191"/>
                <a:gd name="T106" fmla="*/ 1 w 270"/>
                <a:gd name="T107" fmla="*/ 1 h 191"/>
                <a:gd name="T108" fmla="*/ 1 w 270"/>
                <a:gd name="T109" fmla="*/ 0 h 191"/>
                <a:gd name="T110" fmla="*/ 1 w 270"/>
                <a:gd name="T111" fmla="*/ 0 h 191"/>
                <a:gd name="T112" fmla="*/ 1 w 270"/>
                <a:gd name="T113" fmla="*/ 0 h 191"/>
                <a:gd name="T114" fmla="*/ 1 w 270"/>
                <a:gd name="T115" fmla="*/ 0 h 191"/>
                <a:gd name="T116" fmla="*/ 1 w 270"/>
                <a:gd name="T117" fmla="*/ 0 h 191"/>
                <a:gd name="T118" fmla="*/ 1 w 270"/>
                <a:gd name="T119" fmla="*/ 0 h 191"/>
                <a:gd name="T120" fmla="*/ 1 w 270"/>
                <a:gd name="T121" fmla="*/ 0 h 19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70"/>
                <a:gd name="T184" fmla="*/ 0 h 191"/>
                <a:gd name="T185" fmla="*/ 270 w 270"/>
                <a:gd name="T186" fmla="*/ 191 h 191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70" h="191">
                  <a:moveTo>
                    <a:pt x="121" y="0"/>
                  </a:moveTo>
                  <a:lnTo>
                    <a:pt x="117" y="1"/>
                  </a:lnTo>
                  <a:lnTo>
                    <a:pt x="107" y="1"/>
                  </a:lnTo>
                  <a:lnTo>
                    <a:pt x="93" y="1"/>
                  </a:lnTo>
                  <a:lnTo>
                    <a:pt x="77" y="1"/>
                  </a:lnTo>
                  <a:lnTo>
                    <a:pt x="59" y="1"/>
                  </a:lnTo>
                  <a:lnTo>
                    <a:pt x="41" y="1"/>
                  </a:lnTo>
                  <a:lnTo>
                    <a:pt x="25" y="1"/>
                  </a:lnTo>
                  <a:lnTo>
                    <a:pt x="13" y="1"/>
                  </a:lnTo>
                  <a:lnTo>
                    <a:pt x="3" y="1"/>
                  </a:lnTo>
                  <a:lnTo>
                    <a:pt x="0" y="1"/>
                  </a:lnTo>
                  <a:lnTo>
                    <a:pt x="1" y="2"/>
                  </a:lnTo>
                  <a:lnTo>
                    <a:pt x="3" y="5"/>
                  </a:lnTo>
                  <a:lnTo>
                    <a:pt x="6" y="9"/>
                  </a:lnTo>
                  <a:lnTo>
                    <a:pt x="10" y="15"/>
                  </a:lnTo>
                  <a:lnTo>
                    <a:pt x="15" y="24"/>
                  </a:lnTo>
                  <a:lnTo>
                    <a:pt x="19" y="34"/>
                  </a:lnTo>
                  <a:lnTo>
                    <a:pt x="23" y="46"/>
                  </a:lnTo>
                  <a:lnTo>
                    <a:pt x="26" y="61"/>
                  </a:lnTo>
                  <a:lnTo>
                    <a:pt x="29" y="77"/>
                  </a:lnTo>
                  <a:lnTo>
                    <a:pt x="29" y="95"/>
                  </a:lnTo>
                  <a:lnTo>
                    <a:pt x="29" y="114"/>
                  </a:lnTo>
                  <a:lnTo>
                    <a:pt x="26" y="130"/>
                  </a:lnTo>
                  <a:lnTo>
                    <a:pt x="23" y="145"/>
                  </a:lnTo>
                  <a:lnTo>
                    <a:pt x="19" y="157"/>
                  </a:lnTo>
                  <a:lnTo>
                    <a:pt x="15" y="167"/>
                  </a:lnTo>
                  <a:lnTo>
                    <a:pt x="10" y="176"/>
                  </a:lnTo>
                  <a:lnTo>
                    <a:pt x="6" y="182"/>
                  </a:lnTo>
                  <a:lnTo>
                    <a:pt x="3" y="186"/>
                  </a:lnTo>
                  <a:lnTo>
                    <a:pt x="1" y="189"/>
                  </a:lnTo>
                  <a:lnTo>
                    <a:pt x="0" y="190"/>
                  </a:lnTo>
                  <a:lnTo>
                    <a:pt x="3" y="190"/>
                  </a:lnTo>
                  <a:lnTo>
                    <a:pt x="12" y="190"/>
                  </a:lnTo>
                  <a:lnTo>
                    <a:pt x="25" y="190"/>
                  </a:lnTo>
                  <a:lnTo>
                    <a:pt x="41" y="190"/>
                  </a:lnTo>
                  <a:lnTo>
                    <a:pt x="59" y="190"/>
                  </a:lnTo>
                  <a:lnTo>
                    <a:pt x="77" y="190"/>
                  </a:lnTo>
                  <a:lnTo>
                    <a:pt x="93" y="190"/>
                  </a:lnTo>
                  <a:lnTo>
                    <a:pt x="107" y="190"/>
                  </a:lnTo>
                  <a:lnTo>
                    <a:pt x="117" y="190"/>
                  </a:lnTo>
                  <a:lnTo>
                    <a:pt x="122" y="190"/>
                  </a:lnTo>
                  <a:lnTo>
                    <a:pt x="145" y="186"/>
                  </a:lnTo>
                  <a:lnTo>
                    <a:pt x="168" y="178"/>
                  </a:lnTo>
                  <a:lnTo>
                    <a:pt x="189" y="168"/>
                  </a:lnTo>
                  <a:lnTo>
                    <a:pt x="209" y="156"/>
                  </a:lnTo>
                  <a:lnTo>
                    <a:pt x="225" y="143"/>
                  </a:lnTo>
                  <a:lnTo>
                    <a:pt x="241" y="130"/>
                  </a:lnTo>
                  <a:lnTo>
                    <a:pt x="253" y="118"/>
                  </a:lnTo>
                  <a:lnTo>
                    <a:pt x="261" y="108"/>
                  </a:lnTo>
                  <a:lnTo>
                    <a:pt x="267" y="100"/>
                  </a:lnTo>
                  <a:lnTo>
                    <a:pt x="269" y="95"/>
                  </a:lnTo>
                  <a:lnTo>
                    <a:pt x="267" y="90"/>
                  </a:lnTo>
                  <a:lnTo>
                    <a:pt x="261" y="82"/>
                  </a:lnTo>
                  <a:lnTo>
                    <a:pt x="253" y="72"/>
                  </a:lnTo>
                  <a:lnTo>
                    <a:pt x="241" y="59"/>
                  </a:lnTo>
                  <a:lnTo>
                    <a:pt x="225" y="46"/>
                  </a:lnTo>
                  <a:lnTo>
                    <a:pt x="209" y="34"/>
                  </a:lnTo>
                  <a:lnTo>
                    <a:pt x="189" y="22"/>
                  </a:lnTo>
                  <a:lnTo>
                    <a:pt x="168" y="12"/>
                  </a:lnTo>
                  <a:lnTo>
                    <a:pt x="145" y="5"/>
                  </a:lnTo>
                  <a:lnTo>
                    <a:pt x="121" y="1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00" name="Freeform 108"/>
            <p:cNvSpPr>
              <a:spLocks/>
            </p:cNvSpPr>
            <p:nvPr/>
          </p:nvSpPr>
          <p:spPr bwMode="auto">
            <a:xfrm>
              <a:off x="2955" y="3745"/>
              <a:ext cx="9" cy="9"/>
            </a:xfrm>
            <a:custGeom>
              <a:avLst/>
              <a:gdLst>
                <a:gd name="T0" fmla="*/ 0 w 33"/>
                <a:gd name="T1" fmla="*/ 0 h 31"/>
                <a:gd name="T2" fmla="*/ 0 w 33"/>
                <a:gd name="T3" fmla="*/ 0 h 31"/>
                <a:gd name="T4" fmla="*/ 0 w 33"/>
                <a:gd name="T5" fmla="*/ 0 h 31"/>
                <a:gd name="T6" fmla="*/ 0 w 33"/>
                <a:gd name="T7" fmla="*/ 0 h 31"/>
                <a:gd name="T8" fmla="*/ 0 w 33"/>
                <a:gd name="T9" fmla="*/ 0 h 31"/>
                <a:gd name="T10" fmla="*/ 0 w 33"/>
                <a:gd name="T11" fmla="*/ 0 h 31"/>
                <a:gd name="T12" fmla="*/ 0 w 33"/>
                <a:gd name="T13" fmla="*/ 0 h 31"/>
                <a:gd name="T14" fmla="*/ 0 w 33"/>
                <a:gd name="T15" fmla="*/ 0 h 31"/>
                <a:gd name="T16" fmla="*/ 0 w 33"/>
                <a:gd name="T17" fmla="*/ 0 h 31"/>
                <a:gd name="T18" fmla="*/ 0 w 33"/>
                <a:gd name="T19" fmla="*/ 0 h 31"/>
                <a:gd name="T20" fmla="*/ 0 w 33"/>
                <a:gd name="T21" fmla="*/ 0 h 31"/>
                <a:gd name="T22" fmla="*/ 0 w 33"/>
                <a:gd name="T23" fmla="*/ 0 h 31"/>
                <a:gd name="T24" fmla="*/ 0 w 33"/>
                <a:gd name="T25" fmla="*/ 0 h 31"/>
                <a:gd name="T26" fmla="*/ 0 w 33"/>
                <a:gd name="T27" fmla="*/ 0 h 31"/>
                <a:gd name="T28" fmla="*/ 0 w 33"/>
                <a:gd name="T29" fmla="*/ 0 h 31"/>
                <a:gd name="T30" fmla="*/ 0 w 33"/>
                <a:gd name="T31" fmla="*/ 0 h 31"/>
                <a:gd name="T32" fmla="*/ 0 w 33"/>
                <a:gd name="T33" fmla="*/ 0 h 31"/>
                <a:gd name="T34" fmla="*/ 0 w 33"/>
                <a:gd name="T35" fmla="*/ 0 h 31"/>
                <a:gd name="T36" fmla="*/ 0 w 33"/>
                <a:gd name="T37" fmla="*/ 0 h 31"/>
                <a:gd name="T38" fmla="*/ 0 w 33"/>
                <a:gd name="T39" fmla="*/ 0 h 31"/>
                <a:gd name="T40" fmla="*/ 0 w 33"/>
                <a:gd name="T41" fmla="*/ 0 h 31"/>
                <a:gd name="T42" fmla="*/ 0 w 33"/>
                <a:gd name="T43" fmla="*/ 0 h 31"/>
                <a:gd name="T44" fmla="*/ 0 w 33"/>
                <a:gd name="T45" fmla="*/ 0 h 31"/>
                <a:gd name="T46" fmla="*/ 0 w 33"/>
                <a:gd name="T47" fmla="*/ 0 h 31"/>
                <a:gd name="T48" fmla="*/ 0 w 33"/>
                <a:gd name="T49" fmla="*/ 0 h 31"/>
                <a:gd name="T50" fmla="*/ 0 w 33"/>
                <a:gd name="T51" fmla="*/ 0 h 31"/>
                <a:gd name="T52" fmla="*/ 0 w 33"/>
                <a:gd name="T53" fmla="*/ 0 h 31"/>
                <a:gd name="T54" fmla="*/ 0 w 33"/>
                <a:gd name="T55" fmla="*/ 0 h 31"/>
                <a:gd name="T56" fmla="*/ 0 w 33"/>
                <a:gd name="T57" fmla="*/ 0 h 31"/>
                <a:gd name="T58" fmla="*/ 0 w 33"/>
                <a:gd name="T59" fmla="*/ 0 h 31"/>
                <a:gd name="T60" fmla="*/ 0 w 33"/>
                <a:gd name="T61" fmla="*/ 0 h 31"/>
                <a:gd name="T62" fmla="*/ 0 w 33"/>
                <a:gd name="T63" fmla="*/ 0 h 31"/>
                <a:gd name="T64" fmla="*/ 0 w 33"/>
                <a:gd name="T65" fmla="*/ 0 h 31"/>
                <a:gd name="T66" fmla="*/ 0 w 33"/>
                <a:gd name="T67" fmla="*/ 0 h 31"/>
                <a:gd name="T68" fmla="*/ 0 w 33"/>
                <a:gd name="T69" fmla="*/ 0 h 31"/>
                <a:gd name="T70" fmla="*/ 0 w 33"/>
                <a:gd name="T71" fmla="*/ 0 h 31"/>
                <a:gd name="T72" fmla="*/ 0 w 33"/>
                <a:gd name="T73" fmla="*/ 0 h 31"/>
                <a:gd name="T74" fmla="*/ 0 w 33"/>
                <a:gd name="T75" fmla="*/ 0 h 31"/>
                <a:gd name="T76" fmla="*/ 0 w 33"/>
                <a:gd name="T77" fmla="*/ 0 h 31"/>
                <a:gd name="T78" fmla="*/ 0 w 33"/>
                <a:gd name="T79" fmla="*/ 0 h 31"/>
                <a:gd name="T80" fmla="*/ 0 w 33"/>
                <a:gd name="T81" fmla="*/ 0 h 31"/>
                <a:gd name="T82" fmla="*/ 0 w 33"/>
                <a:gd name="T83" fmla="*/ 0 h 3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33"/>
                <a:gd name="T127" fmla="*/ 0 h 31"/>
                <a:gd name="T128" fmla="*/ 33 w 33"/>
                <a:gd name="T129" fmla="*/ 31 h 31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33" h="31">
                  <a:moveTo>
                    <a:pt x="31" y="14"/>
                  </a:moveTo>
                  <a:lnTo>
                    <a:pt x="31" y="13"/>
                  </a:lnTo>
                  <a:lnTo>
                    <a:pt x="30" y="10"/>
                  </a:lnTo>
                  <a:lnTo>
                    <a:pt x="30" y="8"/>
                  </a:lnTo>
                  <a:lnTo>
                    <a:pt x="29" y="6"/>
                  </a:lnTo>
                  <a:lnTo>
                    <a:pt x="27" y="3"/>
                  </a:lnTo>
                  <a:lnTo>
                    <a:pt x="25" y="3"/>
                  </a:lnTo>
                  <a:lnTo>
                    <a:pt x="24" y="1"/>
                  </a:lnTo>
                  <a:lnTo>
                    <a:pt x="21" y="0"/>
                  </a:lnTo>
                  <a:lnTo>
                    <a:pt x="19" y="0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7" y="3"/>
                  </a:lnTo>
                  <a:lnTo>
                    <a:pt x="5" y="3"/>
                  </a:lnTo>
                  <a:lnTo>
                    <a:pt x="3" y="6"/>
                  </a:lnTo>
                  <a:lnTo>
                    <a:pt x="3" y="8"/>
                  </a:lnTo>
                  <a:lnTo>
                    <a:pt x="1" y="10"/>
                  </a:lnTo>
                  <a:lnTo>
                    <a:pt x="1" y="13"/>
                  </a:lnTo>
                  <a:lnTo>
                    <a:pt x="0" y="15"/>
                  </a:lnTo>
                  <a:lnTo>
                    <a:pt x="1" y="17"/>
                  </a:lnTo>
                  <a:lnTo>
                    <a:pt x="1" y="20"/>
                  </a:lnTo>
                  <a:lnTo>
                    <a:pt x="3" y="22"/>
                  </a:lnTo>
                  <a:lnTo>
                    <a:pt x="3" y="23"/>
                  </a:lnTo>
                  <a:lnTo>
                    <a:pt x="5" y="26"/>
                  </a:lnTo>
                  <a:lnTo>
                    <a:pt x="7" y="27"/>
                  </a:lnTo>
                  <a:lnTo>
                    <a:pt x="9" y="28"/>
                  </a:lnTo>
                  <a:lnTo>
                    <a:pt x="11" y="30"/>
                  </a:lnTo>
                  <a:lnTo>
                    <a:pt x="13" y="30"/>
                  </a:lnTo>
                  <a:lnTo>
                    <a:pt x="16" y="30"/>
                  </a:lnTo>
                  <a:lnTo>
                    <a:pt x="19" y="30"/>
                  </a:lnTo>
                  <a:lnTo>
                    <a:pt x="21" y="30"/>
                  </a:lnTo>
                  <a:lnTo>
                    <a:pt x="24" y="28"/>
                  </a:lnTo>
                  <a:lnTo>
                    <a:pt x="25" y="27"/>
                  </a:lnTo>
                  <a:lnTo>
                    <a:pt x="27" y="26"/>
                  </a:lnTo>
                  <a:lnTo>
                    <a:pt x="29" y="23"/>
                  </a:lnTo>
                  <a:lnTo>
                    <a:pt x="30" y="22"/>
                  </a:lnTo>
                  <a:lnTo>
                    <a:pt x="30" y="20"/>
                  </a:lnTo>
                  <a:lnTo>
                    <a:pt x="31" y="17"/>
                  </a:lnTo>
                  <a:lnTo>
                    <a:pt x="32" y="15"/>
                  </a:lnTo>
                  <a:lnTo>
                    <a:pt x="31" y="14"/>
                  </a:lnTo>
                </a:path>
              </a:pathLst>
            </a:custGeom>
            <a:solidFill>
              <a:srgbClr val="FFFFFF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01" name="Freeform 109"/>
            <p:cNvSpPr>
              <a:spLocks/>
            </p:cNvSpPr>
            <p:nvPr/>
          </p:nvSpPr>
          <p:spPr bwMode="auto">
            <a:xfrm>
              <a:off x="2955" y="3745"/>
              <a:ext cx="11" cy="11"/>
            </a:xfrm>
            <a:custGeom>
              <a:avLst/>
              <a:gdLst>
                <a:gd name="T0" fmla="*/ 0 w 39"/>
                <a:gd name="T1" fmla="*/ 0 h 37"/>
                <a:gd name="T2" fmla="*/ 0 w 39"/>
                <a:gd name="T3" fmla="*/ 0 h 37"/>
                <a:gd name="T4" fmla="*/ 0 w 39"/>
                <a:gd name="T5" fmla="*/ 0 h 37"/>
                <a:gd name="T6" fmla="*/ 0 w 39"/>
                <a:gd name="T7" fmla="*/ 0 h 37"/>
                <a:gd name="T8" fmla="*/ 0 w 39"/>
                <a:gd name="T9" fmla="*/ 0 h 37"/>
                <a:gd name="T10" fmla="*/ 0 w 39"/>
                <a:gd name="T11" fmla="*/ 0 h 37"/>
                <a:gd name="T12" fmla="*/ 0 w 39"/>
                <a:gd name="T13" fmla="*/ 0 h 37"/>
                <a:gd name="T14" fmla="*/ 0 w 39"/>
                <a:gd name="T15" fmla="*/ 0 h 37"/>
                <a:gd name="T16" fmla="*/ 0 w 39"/>
                <a:gd name="T17" fmla="*/ 0 h 37"/>
                <a:gd name="T18" fmla="*/ 0 w 39"/>
                <a:gd name="T19" fmla="*/ 0 h 37"/>
                <a:gd name="T20" fmla="*/ 0 w 39"/>
                <a:gd name="T21" fmla="*/ 0 h 37"/>
                <a:gd name="T22" fmla="*/ 0 w 39"/>
                <a:gd name="T23" fmla="*/ 0 h 37"/>
                <a:gd name="T24" fmla="*/ 0 w 39"/>
                <a:gd name="T25" fmla="*/ 0 h 37"/>
                <a:gd name="T26" fmla="*/ 0 w 39"/>
                <a:gd name="T27" fmla="*/ 0 h 37"/>
                <a:gd name="T28" fmla="*/ 0 w 39"/>
                <a:gd name="T29" fmla="*/ 0 h 37"/>
                <a:gd name="T30" fmla="*/ 0 w 39"/>
                <a:gd name="T31" fmla="*/ 0 h 37"/>
                <a:gd name="T32" fmla="*/ 0 w 39"/>
                <a:gd name="T33" fmla="*/ 0 h 37"/>
                <a:gd name="T34" fmla="*/ 0 w 39"/>
                <a:gd name="T35" fmla="*/ 0 h 37"/>
                <a:gd name="T36" fmla="*/ 0 w 39"/>
                <a:gd name="T37" fmla="*/ 0 h 37"/>
                <a:gd name="T38" fmla="*/ 0 w 39"/>
                <a:gd name="T39" fmla="*/ 0 h 37"/>
                <a:gd name="T40" fmla="*/ 0 w 39"/>
                <a:gd name="T41" fmla="*/ 0 h 37"/>
                <a:gd name="T42" fmla="*/ 0 w 39"/>
                <a:gd name="T43" fmla="*/ 0 h 37"/>
                <a:gd name="T44" fmla="*/ 0 w 39"/>
                <a:gd name="T45" fmla="*/ 0 h 37"/>
                <a:gd name="T46" fmla="*/ 0 w 39"/>
                <a:gd name="T47" fmla="*/ 0 h 37"/>
                <a:gd name="T48" fmla="*/ 0 w 39"/>
                <a:gd name="T49" fmla="*/ 0 h 37"/>
                <a:gd name="T50" fmla="*/ 0 w 39"/>
                <a:gd name="T51" fmla="*/ 0 h 37"/>
                <a:gd name="T52" fmla="*/ 0 w 39"/>
                <a:gd name="T53" fmla="*/ 0 h 37"/>
                <a:gd name="T54" fmla="*/ 0 w 39"/>
                <a:gd name="T55" fmla="*/ 0 h 37"/>
                <a:gd name="T56" fmla="*/ 0 w 39"/>
                <a:gd name="T57" fmla="*/ 0 h 37"/>
                <a:gd name="T58" fmla="*/ 0 w 39"/>
                <a:gd name="T59" fmla="*/ 0 h 37"/>
                <a:gd name="T60" fmla="*/ 0 w 39"/>
                <a:gd name="T61" fmla="*/ 0 h 37"/>
                <a:gd name="T62" fmla="*/ 0 w 39"/>
                <a:gd name="T63" fmla="*/ 0 h 37"/>
                <a:gd name="T64" fmla="*/ 0 w 39"/>
                <a:gd name="T65" fmla="*/ 0 h 37"/>
                <a:gd name="T66" fmla="*/ 0 w 39"/>
                <a:gd name="T67" fmla="*/ 0 h 37"/>
                <a:gd name="T68" fmla="*/ 0 w 39"/>
                <a:gd name="T69" fmla="*/ 0 h 37"/>
                <a:gd name="T70" fmla="*/ 0 w 39"/>
                <a:gd name="T71" fmla="*/ 0 h 37"/>
                <a:gd name="T72" fmla="*/ 0 w 39"/>
                <a:gd name="T73" fmla="*/ 0 h 37"/>
                <a:gd name="T74" fmla="*/ 0 w 39"/>
                <a:gd name="T75" fmla="*/ 0 h 37"/>
                <a:gd name="T76" fmla="*/ 0 w 39"/>
                <a:gd name="T77" fmla="*/ 0 h 37"/>
                <a:gd name="T78" fmla="*/ 0 w 39"/>
                <a:gd name="T79" fmla="*/ 0 h 37"/>
                <a:gd name="T80" fmla="*/ 0 w 39"/>
                <a:gd name="T81" fmla="*/ 0 h 3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9"/>
                <a:gd name="T124" fmla="*/ 0 h 37"/>
                <a:gd name="T125" fmla="*/ 39 w 39"/>
                <a:gd name="T126" fmla="*/ 37 h 3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9" h="37">
                  <a:moveTo>
                    <a:pt x="37" y="17"/>
                  </a:moveTo>
                  <a:lnTo>
                    <a:pt x="37" y="15"/>
                  </a:lnTo>
                  <a:lnTo>
                    <a:pt x="36" y="12"/>
                  </a:lnTo>
                  <a:lnTo>
                    <a:pt x="36" y="9"/>
                  </a:lnTo>
                  <a:lnTo>
                    <a:pt x="34" y="7"/>
                  </a:lnTo>
                  <a:lnTo>
                    <a:pt x="32" y="4"/>
                  </a:lnTo>
                  <a:lnTo>
                    <a:pt x="30" y="3"/>
                  </a:lnTo>
                  <a:lnTo>
                    <a:pt x="28" y="1"/>
                  </a:lnTo>
                  <a:lnTo>
                    <a:pt x="25" y="0"/>
                  </a:lnTo>
                  <a:lnTo>
                    <a:pt x="22" y="0"/>
                  </a:lnTo>
                  <a:lnTo>
                    <a:pt x="19" y="0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1" y="1"/>
                  </a:lnTo>
                  <a:lnTo>
                    <a:pt x="8" y="3"/>
                  </a:lnTo>
                  <a:lnTo>
                    <a:pt x="6" y="4"/>
                  </a:lnTo>
                  <a:lnTo>
                    <a:pt x="4" y="7"/>
                  </a:lnTo>
                  <a:lnTo>
                    <a:pt x="3" y="9"/>
                  </a:lnTo>
                  <a:lnTo>
                    <a:pt x="1" y="12"/>
                  </a:lnTo>
                  <a:lnTo>
                    <a:pt x="1" y="15"/>
                  </a:lnTo>
                  <a:lnTo>
                    <a:pt x="0" y="18"/>
                  </a:lnTo>
                  <a:lnTo>
                    <a:pt x="1" y="20"/>
                  </a:lnTo>
                  <a:lnTo>
                    <a:pt x="1" y="24"/>
                  </a:lnTo>
                  <a:lnTo>
                    <a:pt x="3" y="26"/>
                  </a:lnTo>
                  <a:lnTo>
                    <a:pt x="4" y="28"/>
                  </a:lnTo>
                  <a:lnTo>
                    <a:pt x="6" y="31"/>
                  </a:lnTo>
                  <a:lnTo>
                    <a:pt x="8" y="32"/>
                  </a:lnTo>
                  <a:lnTo>
                    <a:pt x="11" y="34"/>
                  </a:lnTo>
                  <a:lnTo>
                    <a:pt x="13" y="36"/>
                  </a:lnTo>
                  <a:lnTo>
                    <a:pt x="16" y="36"/>
                  </a:lnTo>
                  <a:lnTo>
                    <a:pt x="19" y="36"/>
                  </a:lnTo>
                  <a:lnTo>
                    <a:pt x="22" y="36"/>
                  </a:lnTo>
                  <a:lnTo>
                    <a:pt x="25" y="36"/>
                  </a:lnTo>
                  <a:lnTo>
                    <a:pt x="28" y="34"/>
                  </a:lnTo>
                  <a:lnTo>
                    <a:pt x="30" y="32"/>
                  </a:lnTo>
                  <a:lnTo>
                    <a:pt x="32" y="31"/>
                  </a:lnTo>
                  <a:lnTo>
                    <a:pt x="34" y="28"/>
                  </a:lnTo>
                  <a:lnTo>
                    <a:pt x="36" y="26"/>
                  </a:lnTo>
                  <a:lnTo>
                    <a:pt x="36" y="24"/>
                  </a:lnTo>
                  <a:lnTo>
                    <a:pt x="37" y="20"/>
                  </a:lnTo>
                  <a:lnTo>
                    <a:pt x="38" y="18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02" name="Freeform 110"/>
            <p:cNvSpPr>
              <a:spLocks/>
            </p:cNvSpPr>
            <p:nvPr/>
          </p:nvSpPr>
          <p:spPr bwMode="auto">
            <a:xfrm>
              <a:off x="2823" y="3908"/>
              <a:ext cx="7" cy="7"/>
            </a:xfrm>
            <a:custGeom>
              <a:avLst/>
              <a:gdLst>
                <a:gd name="T0" fmla="*/ 0 w 24"/>
                <a:gd name="T1" fmla="*/ 0 h 25"/>
                <a:gd name="T2" fmla="*/ 0 w 24"/>
                <a:gd name="T3" fmla="*/ 0 h 25"/>
                <a:gd name="T4" fmla="*/ 0 w 24"/>
                <a:gd name="T5" fmla="*/ 0 h 25"/>
                <a:gd name="T6" fmla="*/ 0 w 24"/>
                <a:gd name="T7" fmla="*/ 0 h 25"/>
                <a:gd name="T8" fmla="*/ 0 w 24"/>
                <a:gd name="T9" fmla="*/ 0 h 25"/>
                <a:gd name="T10" fmla="*/ 0 w 24"/>
                <a:gd name="T11" fmla="*/ 0 h 25"/>
                <a:gd name="T12" fmla="*/ 0 w 24"/>
                <a:gd name="T13" fmla="*/ 0 h 25"/>
                <a:gd name="T14" fmla="*/ 0 w 24"/>
                <a:gd name="T15" fmla="*/ 0 h 25"/>
                <a:gd name="T16" fmla="*/ 0 w 24"/>
                <a:gd name="T17" fmla="*/ 0 h 25"/>
                <a:gd name="T18" fmla="*/ 0 w 24"/>
                <a:gd name="T19" fmla="*/ 0 h 25"/>
                <a:gd name="T20" fmla="*/ 0 w 24"/>
                <a:gd name="T21" fmla="*/ 0 h 25"/>
                <a:gd name="T22" fmla="*/ 0 w 24"/>
                <a:gd name="T23" fmla="*/ 0 h 25"/>
                <a:gd name="T24" fmla="*/ 0 w 24"/>
                <a:gd name="T25" fmla="*/ 0 h 25"/>
                <a:gd name="T26" fmla="*/ 0 w 24"/>
                <a:gd name="T27" fmla="*/ 0 h 25"/>
                <a:gd name="T28" fmla="*/ 0 w 24"/>
                <a:gd name="T29" fmla="*/ 0 h 25"/>
                <a:gd name="T30" fmla="*/ 0 w 24"/>
                <a:gd name="T31" fmla="*/ 0 h 25"/>
                <a:gd name="T32" fmla="*/ 0 w 24"/>
                <a:gd name="T33" fmla="*/ 0 h 25"/>
                <a:gd name="T34" fmla="*/ 0 w 24"/>
                <a:gd name="T35" fmla="*/ 0 h 25"/>
                <a:gd name="T36" fmla="*/ 0 w 24"/>
                <a:gd name="T37" fmla="*/ 0 h 25"/>
                <a:gd name="T38" fmla="*/ 0 w 24"/>
                <a:gd name="T39" fmla="*/ 0 h 25"/>
                <a:gd name="T40" fmla="*/ 0 w 24"/>
                <a:gd name="T41" fmla="*/ 0 h 25"/>
                <a:gd name="T42" fmla="*/ 0 w 24"/>
                <a:gd name="T43" fmla="*/ 0 h 25"/>
                <a:gd name="T44" fmla="*/ 0 w 24"/>
                <a:gd name="T45" fmla="*/ 0 h 25"/>
                <a:gd name="T46" fmla="*/ 0 w 24"/>
                <a:gd name="T47" fmla="*/ 0 h 25"/>
                <a:gd name="T48" fmla="*/ 0 w 24"/>
                <a:gd name="T49" fmla="*/ 0 h 25"/>
                <a:gd name="T50" fmla="*/ 0 w 24"/>
                <a:gd name="T51" fmla="*/ 0 h 25"/>
                <a:gd name="T52" fmla="*/ 0 w 24"/>
                <a:gd name="T53" fmla="*/ 0 h 25"/>
                <a:gd name="T54" fmla="*/ 0 w 24"/>
                <a:gd name="T55" fmla="*/ 0 h 25"/>
                <a:gd name="T56" fmla="*/ 0 w 24"/>
                <a:gd name="T57" fmla="*/ 0 h 25"/>
                <a:gd name="T58" fmla="*/ 0 w 24"/>
                <a:gd name="T59" fmla="*/ 0 h 25"/>
                <a:gd name="T60" fmla="*/ 0 w 24"/>
                <a:gd name="T61" fmla="*/ 0 h 25"/>
                <a:gd name="T62" fmla="*/ 0 w 24"/>
                <a:gd name="T63" fmla="*/ 0 h 25"/>
                <a:gd name="T64" fmla="*/ 0 w 24"/>
                <a:gd name="T65" fmla="*/ 0 h 25"/>
                <a:gd name="T66" fmla="*/ 0 w 24"/>
                <a:gd name="T67" fmla="*/ 0 h 25"/>
                <a:gd name="T68" fmla="*/ 0 w 24"/>
                <a:gd name="T69" fmla="*/ 0 h 25"/>
                <a:gd name="T70" fmla="*/ 0 w 24"/>
                <a:gd name="T71" fmla="*/ 0 h 25"/>
                <a:gd name="T72" fmla="*/ 0 w 24"/>
                <a:gd name="T73" fmla="*/ 0 h 25"/>
                <a:gd name="T74" fmla="*/ 0 w 24"/>
                <a:gd name="T75" fmla="*/ 0 h 25"/>
                <a:gd name="T76" fmla="*/ 0 w 24"/>
                <a:gd name="T77" fmla="*/ 0 h 25"/>
                <a:gd name="T78" fmla="*/ 0 w 24"/>
                <a:gd name="T79" fmla="*/ 0 h 25"/>
                <a:gd name="T80" fmla="*/ 0 w 24"/>
                <a:gd name="T81" fmla="*/ 0 h 25"/>
                <a:gd name="T82" fmla="*/ 0 w 24"/>
                <a:gd name="T83" fmla="*/ 0 h 2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4"/>
                <a:gd name="T127" fmla="*/ 0 h 25"/>
                <a:gd name="T128" fmla="*/ 24 w 24"/>
                <a:gd name="T129" fmla="*/ 25 h 25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4" h="25">
                  <a:moveTo>
                    <a:pt x="23" y="12"/>
                  </a:moveTo>
                  <a:lnTo>
                    <a:pt x="23" y="10"/>
                  </a:lnTo>
                  <a:lnTo>
                    <a:pt x="23" y="9"/>
                  </a:lnTo>
                  <a:lnTo>
                    <a:pt x="22" y="6"/>
                  </a:lnTo>
                  <a:lnTo>
                    <a:pt x="21" y="6"/>
                  </a:lnTo>
                  <a:lnTo>
                    <a:pt x="20" y="4"/>
                  </a:lnTo>
                  <a:lnTo>
                    <a:pt x="18" y="3"/>
                  </a:lnTo>
                  <a:lnTo>
                    <a:pt x="17" y="2"/>
                  </a:lnTo>
                  <a:lnTo>
                    <a:pt x="15" y="1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3"/>
                  </a:lnTo>
                  <a:lnTo>
                    <a:pt x="3" y="4"/>
                  </a:lnTo>
                  <a:lnTo>
                    <a:pt x="2" y="6"/>
                  </a:lnTo>
                  <a:lnTo>
                    <a:pt x="1" y="6"/>
                  </a:lnTo>
                  <a:lnTo>
                    <a:pt x="1" y="9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0" y="14"/>
                  </a:lnTo>
                  <a:lnTo>
                    <a:pt x="1" y="16"/>
                  </a:lnTo>
                  <a:lnTo>
                    <a:pt x="1" y="18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4" y="22"/>
                  </a:lnTo>
                  <a:lnTo>
                    <a:pt x="6" y="22"/>
                  </a:lnTo>
                  <a:lnTo>
                    <a:pt x="8" y="23"/>
                  </a:lnTo>
                  <a:lnTo>
                    <a:pt x="10" y="24"/>
                  </a:lnTo>
                  <a:lnTo>
                    <a:pt x="11" y="24"/>
                  </a:lnTo>
                  <a:lnTo>
                    <a:pt x="13" y="24"/>
                  </a:lnTo>
                  <a:lnTo>
                    <a:pt x="15" y="23"/>
                  </a:lnTo>
                  <a:lnTo>
                    <a:pt x="17" y="22"/>
                  </a:lnTo>
                  <a:lnTo>
                    <a:pt x="18" y="22"/>
                  </a:lnTo>
                  <a:lnTo>
                    <a:pt x="20" y="21"/>
                  </a:lnTo>
                  <a:lnTo>
                    <a:pt x="21" y="19"/>
                  </a:lnTo>
                  <a:lnTo>
                    <a:pt x="22" y="18"/>
                  </a:lnTo>
                  <a:lnTo>
                    <a:pt x="23" y="16"/>
                  </a:lnTo>
                  <a:lnTo>
                    <a:pt x="23" y="14"/>
                  </a:lnTo>
                  <a:lnTo>
                    <a:pt x="23" y="13"/>
                  </a:lnTo>
                  <a:lnTo>
                    <a:pt x="23" y="12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03" name="Freeform 111"/>
            <p:cNvSpPr>
              <a:spLocks/>
            </p:cNvSpPr>
            <p:nvPr/>
          </p:nvSpPr>
          <p:spPr bwMode="auto">
            <a:xfrm>
              <a:off x="2889" y="3908"/>
              <a:ext cx="7" cy="7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0 h 25"/>
                <a:gd name="T4" fmla="*/ 0 w 25"/>
                <a:gd name="T5" fmla="*/ 0 h 25"/>
                <a:gd name="T6" fmla="*/ 0 w 25"/>
                <a:gd name="T7" fmla="*/ 0 h 25"/>
                <a:gd name="T8" fmla="*/ 0 w 25"/>
                <a:gd name="T9" fmla="*/ 0 h 25"/>
                <a:gd name="T10" fmla="*/ 0 w 25"/>
                <a:gd name="T11" fmla="*/ 0 h 25"/>
                <a:gd name="T12" fmla="*/ 0 w 25"/>
                <a:gd name="T13" fmla="*/ 0 h 25"/>
                <a:gd name="T14" fmla="*/ 0 w 25"/>
                <a:gd name="T15" fmla="*/ 0 h 25"/>
                <a:gd name="T16" fmla="*/ 0 w 25"/>
                <a:gd name="T17" fmla="*/ 0 h 25"/>
                <a:gd name="T18" fmla="*/ 0 w 25"/>
                <a:gd name="T19" fmla="*/ 0 h 25"/>
                <a:gd name="T20" fmla="*/ 0 w 25"/>
                <a:gd name="T21" fmla="*/ 0 h 25"/>
                <a:gd name="T22" fmla="*/ 0 w 25"/>
                <a:gd name="T23" fmla="*/ 0 h 25"/>
                <a:gd name="T24" fmla="*/ 0 w 25"/>
                <a:gd name="T25" fmla="*/ 0 h 25"/>
                <a:gd name="T26" fmla="*/ 0 w 25"/>
                <a:gd name="T27" fmla="*/ 0 h 25"/>
                <a:gd name="T28" fmla="*/ 0 w 25"/>
                <a:gd name="T29" fmla="*/ 0 h 25"/>
                <a:gd name="T30" fmla="*/ 0 w 25"/>
                <a:gd name="T31" fmla="*/ 0 h 25"/>
                <a:gd name="T32" fmla="*/ 0 w 25"/>
                <a:gd name="T33" fmla="*/ 0 h 25"/>
                <a:gd name="T34" fmla="*/ 0 w 25"/>
                <a:gd name="T35" fmla="*/ 0 h 25"/>
                <a:gd name="T36" fmla="*/ 0 w 25"/>
                <a:gd name="T37" fmla="*/ 0 h 25"/>
                <a:gd name="T38" fmla="*/ 0 w 25"/>
                <a:gd name="T39" fmla="*/ 0 h 25"/>
                <a:gd name="T40" fmla="*/ 0 w 25"/>
                <a:gd name="T41" fmla="*/ 0 h 25"/>
                <a:gd name="T42" fmla="*/ 0 w 25"/>
                <a:gd name="T43" fmla="*/ 0 h 25"/>
                <a:gd name="T44" fmla="*/ 0 w 25"/>
                <a:gd name="T45" fmla="*/ 0 h 25"/>
                <a:gd name="T46" fmla="*/ 0 w 25"/>
                <a:gd name="T47" fmla="*/ 0 h 25"/>
                <a:gd name="T48" fmla="*/ 0 w 25"/>
                <a:gd name="T49" fmla="*/ 0 h 25"/>
                <a:gd name="T50" fmla="*/ 0 w 25"/>
                <a:gd name="T51" fmla="*/ 0 h 25"/>
                <a:gd name="T52" fmla="*/ 0 w 25"/>
                <a:gd name="T53" fmla="*/ 0 h 25"/>
                <a:gd name="T54" fmla="*/ 0 w 25"/>
                <a:gd name="T55" fmla="*/ 0 h 25"/>
                <a:gd name="T56" fmla="*/ 0 w 25"/>
                <a:gd name="T57" fmla="*/ 0 h 25"/>
                <a:gd name="T58" fmla="*/ 0 w 25"/>
                <a:gd name="T59" fmla="*/ 0 h 25"/>
                <a:gd name="T60" fmla="*/ 0 w 25"/>
                <a:gd name="T61" fmla="*/ 0 h 25"/>
                <a:gd name="T62" fmla="*/ 0 w 25"/>
                <a:gd name="T63" fmla="*/ 0 h 25"/>
                <a:gd name="T64" fmla="*/ 0 w 25"/>
                <a:gd name="T65" fmla="*/ 0 h 25"/>
                <a:gd name="T66" fmla="*/ 0 w 25"/>
                <a:gd name="T67" fmla="*/ 0 h 25"/>
                <a:gd name="T68" fmla="*/ 0 w 25"/>
                <a:gd name="T69" fmla="*/ 0 h 25"/>
                <a:gd name="T70" fmla="*/ 0 w 25"/>
                <a:gd name="T71" fmla="*/ 0 h 25"/>
                <a:gd name="T72" fmla="*/ 0 w 25"/>
                <a:gd name="T73" fmla="*/ 0 h 25"/>
                <a:gd name="T74" fmla="*/ 0 w 25"/>
                <a:gd name="T75" fmla="*/ 0 h 25"/>
                <a:gd name="T76" fmla="*/ 0 w 25"/>
                <a:gd name="T77" fmla="*/ 0 h 25"/>
                <a:gd name="T78" fmla="*/ 0 w 25"/>
                <a:gd name="T79" fmla="*/ 0 h 25"/>
                <a:gd name="T80" fmla="*/ 0 w 25"/>
                <a:gd name="T81" fmla="*/ 0 h 25"/>
                <a:gd name="T82" fmla="*/ 0 w 25"/>
                <a:gd name="T83" fmla="*/ 0 h 2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5"/>
                <a:gd name="T127" fmla="*/ 0 h 25"/>
                <a:gd name="T128" fmla="*/ 25 w 25"/>
                <a:gd name="T129" fmla="*/ 25 h 25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5" h="25">
                  <a:moveTo>
                    <a:pt x="24" y="12"/>
                  </a:moveTo>
                  <a:lnTo>
                    <a:pt x="24" y="10"/>
                  </a:lnTo>
                  <a:lnTo>
                    <a:pt x="23" y="9"/>
                  </a:lnTo>
                  <a:lnTo>
                    <a:pt x="22" y="6"/>
                  </a:lnTo>
                  <a:lnTo>
                    <a:pt x="21" y="4"/>
                  </a:lnTo>
                  <a:lnTo>
                    <a:pt x="19" y="3"/>
                  </a:lnTo>
                  <a:lnTo>
                    <a:pt x="18" y="2"/>
                  </a:lnTo>
                  <a:lnTo>
                    <a:pt x="15" y="1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6" y="3"/>
                  </a:lnTo>
                  <a:lnTo>
                    <a:pt x="3" y="4"/>
                  </a:lnTo>
                  <a:lnTo>
                    <a:pt x="2" y="6"/>
                  </a:lnTo>
                  <a:lnTo>
                    <a:pt x="1" y="9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0" y="14"/>
                  </a:lnTo>
                  <a:lnTo>
                    <a:pt x="1" y="16"/>
                  </a:lnTo>
                  <a:lnTo>
                    <a:pt x="2" y="18"/>
                  </a:lnTo>
                  <a:lnTo>
                    <a:pt x="2" y="19"/>
                  </a:lnTo>
                  <a:lnTo>
                    <a:pt x="3" y="21"/>
                  </a:lnTo>
                  <a:lnTo>
                    <a:pt x="6" y="22"/>
                  </a:lnTo>
                  <a:lnTo>
                    <a:pt x="9" y="23"/>
                  </a:lnTo>
                  <a:lnTo>
                    <a:pt x="10" y="24"/>
                  </a:lnTo>
                  <a:lnTo>
                    <a:pt x="12" y="24"/>
                  </a:lnTo>
                  <a:lnTo>
                    <a:pt x="14" y="24"/>
                  </a:lnTo>
                  <a:lnTo>
                    <a:pt x="15" y="23"/>
                  </a:lnTo>
                  <a:lnTo>
                    <a:pt x="18" y="22"/>
                  </a:lnTo>
                  <a:lnTo>
                    <a:pt x="19" y="22"/>
                  </a:lnTo>
                  <a:lnTo>
                    <a:pt x="21" y="21"/>
                  </a:lnTo>
                  <a:lnTo>
                    <a:pt x="22" y="19"/>
                  </a:lnTo>
                  <a:lnTo>
                    <a:pt x="22" y="18"/>
                  </a:lnTo>
                  <a:lnTo>
                    <a:pt x="23" y="16"/>
                  </a:lnTo>
                  <a:lnTo>
                    <a:pt x="24" y="14"/>
                  </a:lnTo>
                  <a:lnTo>
                    <a:pt x="24" y="13"/>
                  </a:lnTo>
                  <a:lnTo>
                    <a:pt x="24" y="12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04" name="Freeform 112"/>
            <p:cNvSpPr>
              <a:spLocks/>
            </p:cNvSpPr>
            <p:nvPr/>
          </p:nvSpPr>
          <p:spPr bwMode="auto">
            <a:xfrm>
              <a:off x="2972" y="3747"/>
              <a:ext cx="7" cy="6"/>
            </a:xfrm>
            <a:custGeom>
              <a:avLst/>
              <a:gdLst>
                <a:gd name="T0" fmla="*/ 0 w 25"/>
                <a:gd name="T1" fmla="*/ 0 h 24"/>
                <a:gd name="T2" fmla="*/ 0 w 25"/>
                <a:gd name="T3" fmla="*/ 0 h 24"/>
                <a:gd name="T4" fmla="*/ 0 w 25"/>
                <a:gd name="T5" fmla="*/ 0 h 24"/>
                <a:gd name="T6" fmla="*/ 0 w 25"/>
                <a:gd name="T7" fmla="*/ 0 h 24"/>
                <a:gd name="T8" fmla="*/ 0 w 25"/>
                <a:gd name="T9" fmla="*/ 0 h 24"/>
                <a:gd name="T10" fmla="*/ 0 w 25"/>
                <a:gd name="T11" fmla="*/ 0 h 24"/>
                <a:gd name="T12" fmla="*/ 0 w 25"/>
                <a:gd name="T13" fmla="*/ 0 h 24"/>
                <a:gd name="T14" fmla="*/ 0 w 25"/>
                <a:gd name="T15" fmla="*/ 0 h 24"/>
                <a:gd name="T16" fmla="*/ 0 w 25"/>
                <a:gd name="T17" fmla="*/ 0 h 24"/>
                <a:gd name="T18" fmla="*/ 0 w 25"/>
                <a:gd name="T19" fmla="*/ 0 h 24"/>
                <a:gd name="T20" fmla="*/ 0 w 25"/>
                <a:gd name="T21" fmla="*/ 0 h 24"/>
                <a:gd name="T22" fmla="*/ 0 w 25"/>
                <a:gd name="T23" fmla="*/ 0 h 24"/>
                <a:gd name="T24" fmla="*/ 0 w 25"/>
                <a:gd name="T25" fmla="*/ 0 h 24"/>
                <a:gd name="T26" fmla="*/ 0 w 25"/>
                <a:gd name="T27" fmla="*/ 0 h 24"/>
                <a:gd name="T28" fmla="*/ 0 w 25"/>
                <a:gd name="T29" fmla="*/ 0 h 24"/>
                <a:gd name="T30" fmla="*/ 0 w 25"/>
                <a:gd name="T31" fmla="*/ 0 h 24"/>
                <a:gd name="T32" fmla="*/ 0 w 25"/>
                <a:gd name="T33" fmla="*/ 0 h 24"/>
                <a:gd name="T34" fmla="*/ 0 w 25"/>
                <a:gd name="T35" fmla="*/ 0 h 24"/>
                <a:gd name="T36" fmla="*/ 0 w 25"/>
                <a:gd name="T37" fmla="*/ 0 h 24"/>
                <a:gd name="T38" fmla="*/ 0 w 25"/>
                <a:gd name="T39" fmla="*/ 0 h 24"/>
                <a:gd name="T40" fmla="*/ 0 w 25"/>
                <a:gd name="T41" fmla="*/ 0 h 24"/>
                <a:gd name="T42" fmla="*/ 0 w 25"/>
                <a:gd name="T43" fmla="*/ 0 h 24"/>
                <a:gd name="T44" fmla="*/ 0 w 25"/>
                <a:gd name="T45" fmla="*/ 0 h 24"/>
                <a:gd name="T46" fmla="*/ 0 w 25"/>
                <a:gd name="T47" fmla="*/ 0 h 24"/>
                <a:gd name="T48" fmla="*/ 0 w 25"/>
                <a:gd name="T49" fmla="*/ 0 h 24"/>
                <a:gd name="T50" fmla="*/ 0 w 25"/>
                <a:gd name="T51" fmla="*/ 0 h 24"/>
                <a:gd name="T52" fmla="*/ 0 w 25"/>
                <a:gd name="T53" fmla="*/ 0 h 24"/>
                <a:gd name="T54" fmla="*/ 0 w 25"/>
                <a:gd name="T55" fmla="*/ 0 h 24"/>
                <a:gd name="T56" fmla="*/ 0 w 25"/>
                <a:gd name="T57" fmla="*/ 0 h 24"/>
                <a:gd name="T58" fmla="*/ 0 w 25"/>
                <a:gd name="T59" fmla="*/ 0 h 24"/>
                <a:gd name="T60" fmla="*/ 0 w 25"/>
                <a:gd name="T61" fmla="*/ 0 h 24"/>
                <a:gd name="T62" fmla="*/ 0 w 25"/>
                <a:gd name="T63" fmla="*/ 0 h 24"/>
                <a:gd name="T64" fmla="*/ 0 w 25"/>
                <a:gd name="T65" fmla="*/ 0 h 24"/>
                <a:gd name="T66" fmla="*/ 0 w 25"/>
                <a:gd name="T67" fmla="*/ 0 h 24"/>
                <a:gd name="T68" fmla="*/ 0 w 25"/>
                <a:gd name="T69" fmla="*/ 0 h 24"/>
                <a:gd name="T70" fmla="*/ 0 w 25"/>
                <a:gd name="T71" fmla="*/ 0 h 24"/>
                <a:gd name="T72" fmla="*/ 0 w 25"/>
                <a:gd name="T73" fmla="*/ 0 h 24"/>
                <a:gd name="T74" fmla="*/ 0 w 25"/>
                <a:gd name="T75" fmla="*/ 0 h 24"/>
                <a:gd name="T76" fmla="*/ 0 w 25"/>
                <a:gd name="T77" fmla="*/ 0 h 24"/>
                <a:gd name="T78" fmla="*/ 0 w 25"/>
                <a:gd name="T79" fmla="*/ 0 h 24"/>
                <a:gd name="T80" fmla="*/ 0 w 25"/>
                <a:gd name="T81" fmla="*/ 0 h 24"/>
                <a:gd name="T82" fmla="*/ 0 w 25"/>
                <a:gd name="T83" fmla="*/ 0 h 2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5"/>
                <a:gd name="T127" fmla="*/ 0 h 24"/>
                <a:gd name="T128" fmla="*/ 25 w 25"/>
                <a:gd name="T129" fmla="*/ 24 h 2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5" h="24">
                  <a:moveTo>
                    <a:pt x="23" y="11"/>
                  </a:moveTo>
                  <a:lnTo>
                    <a:pt x="23" y="10"/>
                  </a:lnTo>
                  <a:lnTo>
                    <a:pt x="23" y="7"/>
                  </a:lnTo>
                  <a:lnTo>
                    <a:pt x="22" y="6"/>
                  </a:lnTo>
                  <a:lnTo>
                    <a:pt x="22" y="4"/>
                  </a:lnTo>
                  <a:lnTo>
                    <a:pt x="20" y="3"/>
                  </a:lnTo>
                  <a:lnTo>
                    <a:pt x="18" y="2"/>
                  </a:lnTo>
                  <a:lnTo>
                    <a:pt x="18" y="1"/>
                  </a:lnTo>
                  <a:lnTo>
                    <a:pt x="15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1"/>
                  </a:lnTo>
                  <a:lnTo>
                    <a:pt x="5" y="2"/>
                  </a:lnTo>
                  <a:lnTo>
                    <a:pt x="3" y="3"/>
                  </a:lnTo>
                  <a:lnTo>
                    <a:pt x="2" y="4"/>
                  </a:lnTo>
                  <a:lnTo>
                    <a:pt x="2" y="6"/>
                  </a:lnTo>
                  <a:lnTo>
                    <a:pt x="1" y="7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1" y="15"/>
                  </a:lnTo>
                  <a:lnTo>
                    <a:pt x="2" y="17"/>
                  </a:lnTo>
                  <a:lnTo>
                    <a:pt x="2" y="18"/>
                  </a:lnTo>
                  <a:lnTo>
                    <a:pt x="3" y="19"/>
                  </a:lnTo>
                  <a:lnTo>
                    <a:pt x="5" y="21"/>
                  </a:lnTo>
                  <a:lnTo>
                    <a:pt x="6" y="22"/>
                  </a:lnTo>
                  <a:lnTo>
                    <a:pt x="8" y="22"/>
                  </a:lnTo>
                  <a:lnTo>
                    <a:pt x="10" y="22"/>
                  </a:lnTo>
                  <a:lnTo>
                    <a:pt x="12" y="23"/>
                  </a:lnTo>
                  <a:lnTo>
                    <a:pt x="14" y="22"/>
                  </a:lnTo>
                  <a:lnTo>
                    <a:pt x="15" y="22"/>
                  </a:lnTo>
                  <a:lnTo>
                    <a:pt x="18" y="22"/>
                  </a:lnTo>
                  <a:lnTo>
                    <a:pt x="18" y="21"/>
                  </a:lnTo>
                  <a:lnTo>
                    <a:pt x="20" y="19"/>
                  </a:lnTo>
                  <a:lnTo>
                    <a:pt x="22" y="18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3"/>
                  </a:lnTo>
                  <a:lnTo>
                    <a:pt x="24" y="11"/>
                  </a:lnTo>
                  <a:lnTo>
                    <a:pt x="23" y="11"/>
                  </a:lnTo>
                </a:path>
              </a:pathLst>
            </a:custGeom>
            <a:solidFill>
              <a:srgbClr val="000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05" name="Freeform 113"/>
            <p:cNvSpPr>
              <a:spLocks/>
            </p:cNvSpPr>
            <p:nvPr/>
          </p:nvSpPr>
          <p:spPr bwMode="auto">
            <a:xfrm>
              <a:off x="3507" y="3834"/>
              <a:ext cx="74" cy="102"/>
            </a:xfrm>
            <a:custGeom>
              <a:avLst/>
              <a:gdLst>
                <a:gd name="T0" fmla="*/ 2 w 266"/>
                <a:gd name="T1" fmla="*/ 2 h 368"/>
                <a:gd name="T2" fmla="*/ 2 w 266"/>
                <a:gd name="T3" fmla="*/ 0 h 368"/>
                <a:gd name="T4" fmla="*/ 0 w 266"/>
                <a:gd name="T5" fmla="*/ 0 h 368"/>
                <a:gd name="T6" fmla="*/ 0 w 266"/>
                <a:gd name="T7" fmla="*/ 2 h 368"/>
                <a:gd name="T8" fmla="*/ 2 w 266"/>
                <a:gd name="T9" fmla="*/ 2 h 368"/>
                <a:gd name="T10" fmla="*/ 2 w 266"/>
                <a:gd name="T11" fmla="*/ 2 h 3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66"/>
                <a:gd name="T19" fmla="*/ 0 h 368"/>
                <a:gd name="T20" fmla="*/ 266 w 266"/>
                <a:gd name="T21" fmla="*/ 368 h 36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66" h="368">
                  <a:moveTo>
                    <a:pt x="264" y="367"/>
                  </a:moveTo>
                  <a:lnTo>
                    <a:pt x="265" y="0"/>
                  </a:lnTo>
                  <a:lnTo>
                    <a:pt x="0" y="0"/>
                  </a:lnTo>
                  <a:lnTo>
                    <a:pt x="0" y="367"/>
                  </a:lnTo>
                  <a:lnTo>
                    <a:pt x="265" y="367"/>
                  </a:lnTo>
                  <a:lnTo>
                    <a:pt x="264" y="367"/>
                  </a:lnTo>
                </a:path>
              </a:pathLst>
            </a:custGeom>
            <a:solidFill>
              <a:srgbClr val="FFFFFF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06" name="Freeform 114"/>
            <p:cNvSpPr>
              <a:spLocks/>
            </p:cNvSpPr>
            <p:nvPr/>
          </p:nvSpPr>
          <p:spPr bwMode="auto">
            <a:xfrm>
              <a:off x="3507" y="3834"/>
              <a:ext cx="75" cy="103"/>
            </a:xfrm>
            <a:custGeom>
              <a:avLst/>
              <a:gdLst>
                <a:gd name="T0" fmla="*/ 2 w 272"/>
                <a:gd name="T1" fmla="*/ 2 h 374"/>
                <a:gd name="T2" fmla="*/ 2 w 272"/>
                <a:gd name="T3" fmla="*/ 0 h 374"/>
                <a:gd name="T4" fmla="*/ 0 w 272"/>
                <a:gd name="T5" fmla="*/ 0 h 374"/>
                <a:gd name="T6" fmla="*/ 0 w 272"/>
                <a:gd name="T7" fmla="*/ 2 h 374"/>
                <a:gd name="T8" fmla="*/ 2 w 272"/>
                <a:gd name="T9" fmla="*/ 2 h 3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2"/>
                <a:gd name="T16" fmla="*/ 0 h 374"/>
                <a:gd name="T17" fmla="*/ 272 w 272"/>
                <a:gd name="T18" fmla="*/ 374 h 3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2" h="374">
                  <a:moveTo>
                    <a:pt x="270" y="373"/>
                  </a:moveTo>
                  <a:lnTo>
                    <a:pt x="271" y="0"/>
                  </a:lnTo>
                  <a:lnTo>
                    <a:pt x="0" y="0"/>
                  </a:lnTo>
                  <a:lnTo>
                    <a:pt x="0" y="373"/>
                  </a:lnTo>
                  <a:lnTo>
                    <a:pt x="271" y="373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07" name="Rectangle 115"/>
            <p:cNvSpPr>
              <a:spLocks noChangeArrowheads="1"/>
            </p:cNvSpPr>
            <p:nvPr/>
          </p:nvSpPr>
          <p:spPr bwMode="auto">
            <a:xfrm>
              <a:off x="3456" y="3807"/>
              <a:ext cx="138" cy="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00">
                  <a:solidFill>
                    <a:srgbClr val="000000"/>
                  </a:solidFill>
                  <a:latin typeface="Arial" pitchFamily="34" charset="0"/>
                  <a:ea typeface="华文细黑" pitchFamily="2" charset="-122"/>
                </a:rPr>
                <a:t>D</a:t>
              </a:r>
            </a:p>
          </p:txBody>
        </p:sp>
        <p:sp>
          <p:nvSpPr>
            <p:cNvPr id="108" name="Rectangle 116"/>
            <p:cNvSpPr>
              <a:spLocks noChangeArrowheads="1"/>
            </p:cNvSpPr>
            <p:nvPr/>
          </p:nvSpPr>
          <p:spPr bwMode="auto">
            <a:xfrm>
              <a:off x="3492" y="3805"/>
              <a:ext cx="140" cy="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00">
                  <a:solidFill>
                    <a:srgbClr val="000000"/>
                  </a:solidFill>
                  <a:latin typeface="Arial" pitchFamily="34" charset="0"/>
                  <a:ea typeface="华文细黑" pitchFamily="2" charset="-122"/>
                </a:rPr>
                <a:t>Q</a:t>
              </a:r>
            </a:p>
          </p:txBody>
        </p:sp>
        <p:sp>
          <p:nvSpPr>
            <p:cNvPr id="109" name="Rectangle 117"/>
            <p:cNvSpPr>
              <a:spLocks noChangeArrowheads="1"/>
            </p:cNvSpPr>
            <p:nvPr/>
          </p:nvSpPr>
          <p:spPr bwMode="auto">
            <a:xfrm>
              <a:off x="3500" y="3871"/>
              <a:ext cx="140" cy="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00">
                  <a:solidFill>
                    <a:srgbClr val="000000"/>
                  </a:solidFill>
                  <a:latin typeface="Arial" pitchFamily="34" charset="0"/>
                  <a:ea typeface="华文细黑" pitchFamily="2" charset="-122"/>
                </a:rPr>
                <a:t>Q</a:t>
              </a:r>
            </a:p>
          </p:txBody>
        </p:sp>
        <p:sp>
          <p:nvSpPr>
            <p:cNvPr id="110" name="Rectangle 118"/>
            <p:cNvSpPr>
              <a:spLocks noChangeArrowheads="1"/>
            </p:cNvSpPr>
            <p:nvPr/>
          </p:nvSpPr>
          <p:spPr bwMode="auto">
            <a:xfrm>
              <a:off x="3470" y="3858"/>
              <a:ext cx="138" cy="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00">
                  <a:solidFill>
                    <a:srgbClr val="000000"/>
                  </a:solidFill>
                  <a:latin typeface="Arial" pitchFamily="34" charset="0"/>
                  <a:ea typeface="华文细黑" pitchFamily="2" charset="-122"/>
                </a:rPr>
                <a:t>C</a:t>
              </a:r>
            </a:p>
          </p:txBody>
        </p:sp>
        <p:sp>
          <p:nvSpPr>
            <p:cNvPr id="111" name="Rectangle 119"/>
            <p:cNvSpPr>
              <a:spLocks noChangeArrowheads="1"/>
            </p:cNvSpPr>
            <p:nvPr/>
          </p:nvSpPr>
          <p:spPr bwMode="auto">
            <a:xfrm>
              <a:off x="3489" y="3858"/>
              <a:ext cx="140" cy="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00">
                  <a:solidFill>
                    <a:srgbClr val="000000"/>
                  </a:solidFill>
                  <a:latin typeface="Arial" pitchFamily="34" charset="0"/>
                  <a:ea typeface="华文细黑" pitchFamily="2" charset="-122"/>
                </a:rPr>
                <a:t>O</a:t>
              </a:r>
            </a:p>
          </p:txBody>
        </p:sp>
        <p:sp>
          <p:nvSpPr>
            <p:cNvPr id="112" name="Rectangle 120"/>
            <p:cNvSpPr>
              <a:spLocks noChangeArrowheads="1"/>
            </p:cNvSpPr>
            <p:nvPr/>
          </p:nvSpPr>
          <p:spPr bwMode="auto">
            <a:xfrm>
              <a:off x="3510" y="3858"/>
              <a:ext cx="138" cy="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00">
                  <a:solidFill>
                    <a:srgbClr val="000000"/>
                  </a:solidFill>
                  <a:latin typeface="Arial" pitchFamily="34" charset="0"/>
                  <a:ea typeface="华文细黑" pitchFamily="2" charset="-122"/>
                </a:rPr>
                <a:t>N</a:t>
              </a:r>
            </a:p>
          </p:txBody>
        </p:sp>
        <p:sp>
          <p:nvSpPr>
            <p:cNvPr id="113" name="Freeform 121"/>
            <p:cNvSpPr>
              <a:spLocks/>
            </p:cNvSpPr>
            <p:nvPr/>
          </p:nvSpPr>
          <p:spPr bwMode="auto">
            <a:xfrm>
              <a:off x="3507" y="3910"/>
              <a:ext cx="8" cy="20"/>
            </a:xfrm>
            <a:custGeom>
              <a:avLst/>
              <a:gdLst>
                <a:gd name="T0" fmla="*/ 0 w 31"/>
                <a:gd name="T1" fmla="*/ 0 h 70"/>
                <a:gd name="T2" fmla="*/ 0 w 31"/>
                <a:gd name="T3" fmla="*/ 1 h 70"/>
                <a:gd name="T4" fmla="*/ 0 w 31"/>
                <a:gd name="T5" fmla="*/ 0 h 70"/>
                <a:gd name="T6" fmla="*/ 0 w 31"/>
                <a:gd name="T7" fmla="*/ 0 h 70"/>
                <a:gd name="T8" fmla="*/ 0 w 31"/>
                <a:gd name="T9" fmla="*/ 0 h 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"/>
                <a:gd name="T16" fmla="*/ 0 h 70"/>
                <a:gd name="T17" fmla="*/ 31 w 31"/>
                <a:gd name="T18" fmla="*/ 70 h 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" h="70">
                  <a:moveTo>
                    <a:pt x="0" y="0"/>
                  </a:moveTo>
                  <a:lnTo>
                    <a:pt x="1" y="69"/>
                  </a:lnTo>
                  <a:lnTo>
                    <a:pt x="30" y="34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14" name="Freeform 122"/>
            <p:cNvSpPr>
              <a:spLocks/>
            </p:cNvSpPr>
            <p:nvPr/>
          </p:nvSpPr>
          <p:spPr bwMode="auto">
            <a:xfrm>
              <a:off x="3507" y="3910"/>
              <a:ext cx="10" cy="21"/>
            </a:xfrm>
            <a:custGeom>
              <a:avLst/>
              <a:gdLst>
                <a:gd name="T0" fmla="*/ 0 w 37"/>
                <a:gd name="T1" fmla="*/ 0 h 76"/>
                <a:gd name="T2" fmla="*/ 0 w 37"/>
                <a:gd name="T3" fmla="*/ 1 h 76"/>
                <a:gd name="T4" fmla="*/ 0 w 37"/>
                <a:gd name="T5" fmla="*/ 0 h 76"/>
                <a:gd name="T6" fmla="*/ 0 w 37"/>
                <a:gd name="T7" fmla="*/ 0 h 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76"/>
                <a:gd name="T14" fmla="*/ 37 w 37"/>
                <a:gd name="T15" fmla="*/ 76 h 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76">
                  <a:moveTo>
                    <a:pt x="0" y="0"/>
                  </a:moveTo>
                  <a:lnTo>
                    <a:pt x="1" y="75"/>
                  </a:lnTo>
                  <a:lnTo>
                    <a:pt x="36" y="37"/>
                  </a:lnTo>
                  <a:lnTo>
                    <a:pt x="1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15" name="Line 123"/>
            <p:cNvSpPr>
              <a:spLocks noChangeShapeType="1"/>
            </p:cNvSpPr>
            <p:nvPr/>
          </p:nvSpPr>
          <p:spPr bwMode="auto">
            <a:xfrm flipH="1">
              <a:off x="3556" y="3908"/>
              <a:ext cx="2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16" name="Freeform 124"/>
            <p:cNvSpPr>
              <a:spLocks/>
            </p:cNvSpPr>
            <p:nvPr/>
          </p:nvSpPr>
          <p:spPr bwMode="auto">
            <a:xfrm>
              <a:off x="3219" y="3713"/>
              <a:ext cx="61" cy="45"/>
            </a:xfrm>
            <a:custGeom>
              <a:avLst/>
              <a:gdLst>
                <a:gd name="T0" fmla="*/ 1 w 220"/>
                <a:gd name="T1" fmla="*/ 0 h 164"/>
                <a:gd name="T2" fmla="*/ 0 w 220"/>
                <a:gd name="T3" fmla="*/ 0 h 164"/>
                <a:gd name="T4" fmla="*/ 0 w 220"/>
                <a:gd name="T5" fmla="*/ 1 h 164"/>
                <a:gd name="T6" fmla="*/ 1 w 220"/>
                <a:gd name="T7" fmla="*/ 1 h 164"/>
                <a:gd name="T8" fmla="*/ 1 w 220"/>
                <a:gd name="T9" fmla="*/ 1 h 164"/>
                <a:gd name="T10" fmla="*/ 1 w 220"/>
                <a:gd name="T11" fmla="*/ 1 h 164"/>
                <a:gd name="T12" fmla="*/ 1 w 220"/>
                <a:gd name="T13" fmla="*/ 1 h 164"/>
                <a:gd name="T14" fmla="*/ 1 w 220"/>
                <a:gd name="T15" fmla="*/ 1 h 164"/>
                <a:gd name="T16" fmla="*/ 1 w 220"/>
                <a:gd name="T17" fmla="*/ 1 h 164"/>
                <a:gd name="T18" fmla="*/ 1 w 220"/>
                <a:gd name="T19" fmla="*/ 1 h 164"/>
                <a:gd name="T20" fmla="*/ 1 w 220"/>
                <a:gd name="T21" fmla="*/ 1 h 164"/>
                <a:gd name="T22" fmla="*/ 1 w 220"/>
                <a:gd name="T23" fmla="*/ 1 h 164"/>
                <a:gd name="T24" fmla="*/ 1 w 220"/>
                <a:gd name="T25" fmla="*/ 1 h 164"/>
                <a:gd name="T26" fmla="*/ 1 w 220"/>
                <a:gd name="T27" fmla="*/ 1 h 164"/>
                <a:gd name="T28" fmla="*/ 1 w 220"/>
                <a:gd name="T29" fmla="*/ 0 h 164"/>
                <a:gd name="T30" fmla="*/ 1 w 220"/>
                <a:gd name="T31" fmla="*/ 0 h 164"/>
                <a:gd name="T32" fmla="*/ 1 w 220"/>
                <a:gd name="T33" fmla="*/ 0 h 164"/>
                <a:gd name="T34" fmla="*/ 1 w 220"/>
                <a:gd name="T35" fmla="*/ 0 h 164"/>
                <a:gd name="T36" fmla="*/ 1 w 220"/>
                <a:gd name="T37" fmla="*/ 0 h 164"/>
                <a:gd name="T38" fmla="*/ 1 w 220"/>
                <a:gd name="T39" fmla="*/ 0 h 164"/>
                <a:gd name="T40" fmla="*/ 1 w 220"/>
                <a:gd name="T41" fmla="*/ 0 h 164"/>
                <a:gd name="T42" fmla="*/ 1 w 220"/>
                <a:gd name="T43" fmla="*/ 0 h 164"/>
                <a:gd name="T44" fmla="*/ 1 w 220"/>
                <a:gd name="T45" fmla="*/ 0 h 164"/>
                <a:gd name="T46" fmla="*/ 1 w 220"/>
                <a:gd name="T47" fmla="*/ 0 h 164"/>
                <a:gd name="T48" fmla="*/ 1 w 220"/>
                <a:gd name="T49" fmla="*/ 0 h 16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20"/>
                <a:gd name="T76" fmla="*/ 0 h 164"/>
                <a:gd name="T77" fmla="*/ 220 w 220"/>
                <a:gd name="T78" fmla="*/ 164 h 16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20" h="164">
                  <a:moveTo>
                    <a:pt x="146" y="0"/>
                  </a:moveTo>
                  <a:lnTo>
                    <a:pt x="0" y="0"/>
                  </a:lnTo>
                  <a:lnTo>
                    <a:pt x="0" y="163"/>
                  </a:lnTo>
                  <a:lnTo>
                    <a:pt x="147" y="163"/>
                  </a:lnTo>
                  <a:lnTo>
                    <a:pt x="148" y="163"/>
                  </a:lnTo>
                  <a:lnTo>
                    <a:pt x="154" y="162"/>
                  </a:lnTo>
                  <a:lnTo>
                    <a:pt x="163" y="160"/>
                  </a:lnTo>
                  <a:lnTo>
                    <a:pt x="172" y="156"/>
                  </a:lnTo>
                  <a:lnTo>
                    <a:pt x="183" y="151"/>
                  </a:lnTo>
                  <a:lnTo>
                    <a:pt x="194" y="144"/>
                  </a:lnTo>
                  <a:lnTo>
                    <a:pt x="203" y="133"/>
                  </a:lnTo>
                  <a:lnTo>
                    <a:pt x="212" y="121"/>
                  </a:lnTo>
                  <a:lnTo>
                    <a:pt x="218" y="102"/>
                  </a:lnTo>
                  <a:lnTo>
                    <a:pt x="219" y="81"/>
                  </a:lnTo>
                  <a:lnTo>
                    <a:pt x="218" y="59"/>
                  </a:lnTo>
                  <a:lnTo>
                    <a:pt x="212" y="42"/>
                  </a:lnTo>
                  <a:lnTo>
                    <a:pt x="203" y="28"/>
                  </a:lnTo>
                  <a:lnTo>
                    <a:pt x="194" y="18"/>
                  </a:lnTo>
                  <a:lnTo>
                    <a:pt x="183" y="11"/>
                  </a:lnTo>
                  <a:lnTo>
                    <a:pt x="172" y="6"/>
                  </a:lnTo>
                  <a:lnTo>
                    <a:pt x="163" y="2"/>
                  </a:lnTo>
                  <a:lnTo>
                    <a:pt x="154" y="1"/>
                  </a:lnTo>
                  <a:lnTo>
                    <a:pt x="148" y="0"/>
                  </a:lnTo>
                  <a:lnTo>
                    <a:pt x="147" y="0"/>
                  </a:lnTo>
                  <a:lnTo>
                    <a:pt x="146" y="0"/>
                  </a:lnTo>
                </a:path>
              </a:pathLst>
            </a:custGeom>
            <a:solidFill>
              <a:srgbClr val="FFFFFF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17" name="Freeform 125"/>
            <p:cNvSpPr>
              <a:spLocks/>
            </p:cNvSpPr>
            <p:nvPr/>
          </p:nvSpPr>
          <p:spPr bwMode="auto">
            <a:xfrm>
              <a:off x="3219" y="3713"/>
              <a:ext cx="62" cy="47"/>
            </a:xfrm>
            <a:custGeom>
              <a:avLst/>
              <a:gdLst>
                <a:gd name="T0" fmla="*/ 1 w 226"/>
                <a:gd name="T1" fmla="*/ 0 h 170"/>
                <a:gd name="T2" fmla="*/ 0 w 226"/>
                <a:gd name="T3" fmla="*/ 0 h 170"/>
                <a:gd name="T4" fmla="*/ 0 w 226"/>
                <a:gd name="T5" fmla="*/ 1 h 170"/>
                <a:gd name="T6" fmla="*/ 1 w 226"/>
                <a:gd name="T7" fmla="*/ 1 h 170"/>
                <a:gd name="T8" fmla="*/ 1 w 226"/>
                <a:gd name="T9" fmla="*/ 1 h 170"/>
                <a:gd name="T10" fmla="*/ 1 w 226"/>
                <a:gd name="T11" fmla="*/ 1 h 170"/>
                <a:gd name="T12" fmla="*/ 1 w 226"/>
                <a:gd name="T13" fmla="*/ 1 h 170"/>
                <a:gd name="T14" fmla="*/ 1 w 226"/>
                <a:gd name="T15" fmla="*/ 1 h 170"/>
                <a:gd name="T16" fmla="*/ 1 w 226"/>
                <a:gd name="T17" fmla="*/ 1 h 170"/>
                <a:gd name="T18" fmla="*/ 1 w 226"/>
                <a:gd name="T19" fmla="*/ 1 h 170"/>
                <a:gd name="T20" fmla="*/ 1 w 226"/>
                <a:gd name="T21" fmla="*/ 1 h 170"/>
                <a:gd name="T22" fmla="*/ 1 w 226"/>
                <a:gd name="T23" fmla="*/ 1 h 170"/>
                <a:gd name="T24" fmla="*/ 1 w 226"/>
                <a:gd name="T25" fmla="*/ 1 h 170"/>
                <a:gd name="T26" fmla="*/ 1 w 226"/>
                <a:gd name="T27" fmla="*/ 1 h 170"/>
                <a:gd name="T28" fmla="*/ 1 w 226"/>
                <a:gd name="T29" fmla="*/ 0 h 170"/>
                <a:gd name="T30" fmla="*/ 1 w 226"/>
                <a:gd name="T31" fmla="*/ 0 h 170"/>
                <a:gd name="T32" fmla="*/ 1 w 226"/>
                <a:gd name="T33" fmla="*/ 0 h 170"/>
                <a:gd name="T34" fmla="*/ 1 w 226"/>
                <a:gd name="T35" fmla="*/ 0 h 170"/>
                <a:gd name="T36" fmla="*/ 1 w 226"/>
                <a:gd name="T37" fmla="*/ 0 h 170"/>
                <a:gd name="T38" fmla="*/ 1 w 226"/>
                <a:gd name="T39" fmla="*/ 0 h 170"/>
                <a:gd name="T40" fmla="*/ 1 w 226"/>
                <a:gd name="T41" fmla="*/ 0 h 170"/>
                <a:gd name="T42" fmla="*/ 1 w 226"/>
                <a:gd name="T43" fmla="*/ 0 h 170"/>
                <a:gd name="T44" fmla="*/ 1 w 226"/>
                <a:gd name="T45" fmla="*/ 0 h 170"/>
                <a:gd name="T46" fmla="*/ 1 w 226"/>
                <a:gd name="T47" fmla="*/ 0 h 17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26"/>
                <a:gd name="T73" fmla="*/ 0 h 170"/>
                <a:gd name="T74" fmla="*/ 226 w 226"/>
                <a:gd name="T75" fmla="*/ 170 h 17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26" h="170">
                  <a:moveTo>
                    <a:pt x="150" y="0"/>
                  </a:moveTo>
                  <a:lnTo>
                    <a:pt x="0" y="0"/>
                  </a:lnTo>
                  <a:lnTo>
                    <a:pt x="0" y="169"/>
                  </a:lnTo>
                  <a:lnTo>
                    <a:pt x="151" y="169"/>
                  </a:lnTo>
                  <a:lnTo>
                    <a:pt x="152" y="169"/>
                  </a:lnTo>
                  <a:lnTo>
                    <a:pt x="158" y="168"/>
                  </a:lnTo>
                  <a:lnTo>
                    <a:pt x="167" y="166"/>
                  </a:lnTo>
                  <a:lnTo>
                    <a:pt x="177" y="162"/>
                  </a:lnTo>
                  <a:lnTo>
                    <a:pt x="188" y="157"/>
                  </a:lnTo>
                  <a:lnTo>
                    <a:pt x="199" y="149"/>
                  </a:lnTo>
                  <a:lnTo>
                    <a:pt x="209" y="138"/>
                  </a:lnTo>
                  <a:lnTo>
                    <a:pt x="218" y="125"/>
                  </a:lnTo>
                  <a:lnTo>
                    <a:pt x="224" y="106"/>
                  </a:lnTo>
                  <a:lnTo>
                    <a:pt x="225" y="84"/>
                  </a:lnTo>
                  <a:lnTo>
                    <a:pt x="224" y="61"/>
                  </a:lnTo>
                  <a:lnTo>
                    <a:pt x="218" y="44"/>
                  </a:lnTo>
                  <a:lnTo>
                    <a:pt x="209" y="29"/>
                  </a:lnTo>
                  <a:lnTo>
                    <a:pt x="199" y="19"/>
                  </a:lnTo>
                  <a:lnTo>
                    <a:pt x="188" y="11"/>
                  </a:lnTo>
                  <a:lnTo>
                    <a:pt x="177" y="6"/>
                  </a:lnTo>
                  <a:lnTo>
                    <a:pt x="167" y="2"/>
                  </a:lnTo>
                  <a:lnTo>
                    <a:pt x="158" y="1"/>
                  </a:lnTo>
                  <a:lnTo>
                    <a:pt x="152" y="0"/>
                  </a:lnTo>
                  <a:lnTo>
                    <a:pt x="151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18" name="Freeform 126"/>
            <p:cNvSpPr>
              <a:spLocks/>
            </p:cNvSpPr>
            <p:nvPr/>
          </p:nvSpPr>
          <p:spPr bwMode="auto">
            <a:xfrm>
              <a:off x="3219" y="3794"/>
              <a:ext cx="61" cy="46"/>
            </a:xfrm>
            <a:custGeom>
              <a:avLst/>
              <a:gdLst>
                <a:gd name="T0" fmla="*/ 1 w 220"/>
                <a:gd name="T1" fmla="*/ 0 h 164"/>
                <a:gd name="T2" fmla="*/ 0 w 220"/>
                <a:gd name="T3" fmla="*/ 0 h 164"/>
                <a:gd name="T4" fmla="*/ 0 w 220"/>
                <a:gd name="T5" fmla="*/ 1 h 164"/>
                <a:gd name="T6" fmla="*/ 1 w 220"/>
                <a:gd name="T7" fmla="*/ 1 h 164"/>
                <a:gd name="T8" fmla="*/ 1 w 220"/>
                <a:gd name="T9" fmla="*/ 1 h 164"/>
                <a:gd name="T10" fmla="*/ 1 w 220"/>
                <a:gd name="T11" fmla="*/ 1 h 164"/>
                <a:gd name="T12" fmla="*/ 1 w 220"/>
                <a:gd name="T13" fmla="*/ 1 h 164"/>
                <a:gd name="T14" fmla="*/ 1 w 220"/>
                <a:gd name="T15" fmla="*/ 1 h 164"/>
                <a:gd name="T16" fmla="*/ 1 w 220"/>
                <a:gd name="T17" fmla="*/ 1 h 164"/>
                <a:gd name="T18" fmla="*/ 1 w 220"/>
                <a:gd name="T19" fmla="*/ 1 h 164"/>
                <a:gd name="T20" fmla="*/ 1 w 220"/>
                <a:gd name="T21" fmla="*/ 1 h 164"/>
                <a:gd name="T22" fmla="*/ 1 w 220"/>
                <a:gd name="T23" fmla="*/ 1 h 164"/>
                <a:gd name="T24" fmla="*/ 1 w 220"/>
                <a:gd name="T25" fmla="*/ 1 h 164"/>
                <a:gd name="T26" fmla="*/ 1 w 220"/>
                <a:gd name="T27" fmla="*/ 1 h 164"/>
                <a:gd name="T28" fmla="*/ 1 w 220"/>
                <a:gd name="T29" fmla="*/ 0 h 164"/>
                <a:gd name="T30" fmla="*/ 1 w 220"/>
                <a:gd name="T31" fmla="*/ 0 h 164"/>
                <a:gd name="T32" fmla="*/ 1 w 220"/>
                <a:gd name="T33" fmla="*/ 0 h 164"/>
                <a:gd name="T34" fmla="*/ 1 w 220"/>
                <a:gd name="T35" fmla="*/ 0 h 164"/>
                <a:gd name="T36" fmla="*/ 1 w 220"/>
                <a:gd name="T37" fmla="*/ 0 h 164"/>
                <a:gd name="T38" fmla="*/ 1 w 220"/>
                <a:gd name="T39" fmla="*/ 0 h 164"/>
                <a:gd name="T40" fmla="*/ 1 w 220"/>
                <a:gd name="T41" fmla="*/ 0 h 164"/>
                <a:gd name="T42" fmla="*/ 1 w 220"/>
                <a:gd name="T43" fmla="*/ 0 h 164"/>
                <a:gd name="T44" fmla="*/ 1 w 220"/>
                <a:gd name="T45" fmla="*/ 0 h 164"/>
                <a:gd name="T46" fmla="*/ 1 w 220"/>
                <a:gd name="T47" fmla="*/ 0 h 164"/>
                <a:gd name="T48" fmla="*/ 1 w 220"/>
                <a:gd name="T49" fmla="*/ 0 h 16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20"/>
                <a:gd name="T76" fmla="*/ 0 h 164"/>
                <a:gd name="T77" fmla="*/ 220 w 220"/>
                <a:gd name="T78" fmla="*/ 164 h 16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20" h="164">
                  <a:moveTo>
                    <a:pt x="146" y="0"/>
                  </a:moveTo>
                  <a:lnTo>
                    <a:pt x="0" y="0"/>
                  </a:lnTo>
                  <a:lnTo>
                    <a:pt x="0" y="163"/>
                  </a:lnTo>
                  <a:lnTo>
                    <a:pt x="147" y="163"/>
                  </a:lnTo>
                  <a:lnTo>
                    <a:pt x="148" y="163"/>
                  </a:lnTo>
                  <a:lnTo>
                    <a:pt x="154" y="162"/>
                  </a:lnTo>
                  <a:lnTo>
                    <a:pt x="163" y="160"/>
                  </a:lnTo>
                  <a:lnTo>
                    <a:pt x="172" y="157"/>
                  </a:lnTo>
                  <a:lnTo>
                    <a:pt x="183" y="151"/>
                  </a:lnTo>
                  <a:lnTo>
                    <a:pt x="194" y="144"/>
                  </a:lnTo>
                  <a:lnTo>
                    <a:pt x="203" y="134"/>
                  </a:lnTo>
                  <a:lnTo>
                    <a:pt x="212" y="120"/>
                  </a:lnTo>
                  <a:lnTo>
                    <a:pt x="218" y="103"/>
                  </a:lnTo>
                  <a:lnTo>
                    <a:pt x="219" y="81"/>
                  </a:lnTo>
                  <a:lnTo>
                    <a:pt x="218" y="60"/>
                  </a:lnTo>
                  <a:lnTo>
                    <a:pt x="212" y="42"/>
                  </a:lnTo>
                  <a:lnTo>
                    <a:pt x="203" y="29"/>
                  </a:lnTo>
                  <a:lnTo>
                    <a:pt x="194" y="18"/>
                  </a:lnTo>
                  <a:lnTo>
                    <a:pt x="183" y="12"/>
                  </a:lnTo>
                  <a:lnTo>
                    <a:pt x="172" y="6"/>
                  </a:lnTo>
                  <a:lnTo>
                    <a:pt x="163" y="3"/>
                  </a:lnTo>
                  <a:lnTo>
                    <a:pt x="154" y="1"/>
                  </a:lnTo>
                  <a:lnTo>
                    <a:pt x="148" y="0"/>
                  </a:lnTo>
                  <a:lnTo>
                    <a:pt x="147" y="0"/>
                  </a:lnTo>
                  <a:lnTo>
                    <a:pt x="146" y="0"/>
                  </a:lnTo>
                </a:path>
              </a:pathLst>
            </a:custGeom>
            <a:solidFill>
              <a:srgbClr val="FFFFFF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19" name="Freeform 127"/>
            <p:cNvSpPr>
              <a:spLocks/>
            </p:cNvSpPr>
            <p:nvPr/>
          </p:nvSpPr>
          <p:spPr bwMode="auto">
            <a:xfrm>
              <a:off x="3219" y="3794"/>
              <a:ext cx="62" cy="47"/>
            </a:xfrm>
            <a:custGeom>
              <a:avLst/>
              <a:gdLst>
                <a:gd name="T0" fmla="*/ 1 w 226"/>
                <a:gd name="T1" fmla="*/ 0 h 170"/>
                <a:gd name="T2" fmla="*/ 0 w 226"/>
                <a:gd name="T3" fmla="*/ 0 h 170"/>
                <a:gd name="T4" fmla="*/ 0 w 226"/>
                <a:gd name="T5" fmla="*/ 1 h 170"/>
                <a:gd name="T6" fmla="*/ 1 w 226"/>
                <a:gd name="T7" fmla="*/ 1 h 170"/>
                <a:gd name="T8" fmla="*/ 1 w 226"/>
                <a:gd name="T9" fmla="*/ 1 h 170"/>
                <a:gd name="T10" fmla="*/ 1 w 226"/>
                <a:gd name="T11" fmla="*/ 1 h 170"/>
                <a:gd name="T12" fmla="*/ 1 w 226"/>
                <a:gd name="T13" fmla="*/ 1 h 170"/>
                <a:gd name="T14" fmla="*/ 1 w 226"/>
                <a:gd name="T15" fmla="*/ 1 h 170"/>
                <a:gd name="T16" fmla="*/ 1 w 226"/>
                <a:gd name="T17" fmla="*/ 1 h 170"/>
                <a:gd name="T18" fmla="*/ 1 w 226"/>
                <a:gd name="T19" fmla="*/ 1 h 170"/>
                <a:gd name="T20" fmla="*/ 1 w 226"/>
                <a:gd name="T21" fmla="*/ 1 h 170"/>
                <a:gd name="T22" fmla="*/ 1 w 226"/>
                <a:gd name="T23" fmla="*/ 1 h 170"/>
                <a:gd name="T24" fmla="*/ 1 w 226"/>
                <a:gd name="T25" fmla="*/ 1 h 170"/>
                <a:gd name="T26" fmla="*/ 1 w 226"/>
                <a:gd name="T27" fmla="*/ 1 h 170"/>
                <a:gd name="T28" fmla="*/ 1 w 226"/>
                <a:gd name="T29" fmla="*/ 0 h 170"/>
                <a:gd name="T30" fmla="*/ 1 w 226"/>
                <a:gd name="T31" fmla="*/ 0 h 170"/>
                <a:gd name="T32" fmla="*/ 1 w 226"/>
                <a:gd name="T33" fmla="*/ 0 h 170"/>
                <a:gd name="T34" fmla="*/ 1 w 226"/>
                <a:gd name="T35" fmla="*/ 0 h 170"/>
                <a:gd name="T36" fmla="*/ 1 w 226"/>
                <a:gd name="T37" fmla="*/ 0 h 170"/>
                <a:gd name="T38" fmla="*/ 1 w 226"/>
                <a:gd name="T39" fmla="*/ 0 h 170"/>
                <a:gd name="T40" fmla="*/ 1 w 226"/>
                <a:gd name="T41" fmla="*/ 0 h 170"/>
                <a:gd name="T42" fmla="*/ 1 w 226"/>
                <a:gd name="T43" fmla="*/ 0 h 170"/>
                <a:gd name="T44" fmla="*/ 1 w 226"/>
                <a:gd name="T45" fmla="*/ 0 h 170"/>
                <a:gd name="T46" fmla="*/ 1 w 226"/>
                <a:gd name="T47" fmla="*/ 0 h 17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26"/>
                <a:gd name="T73" fmla="*/ 0 h 170"/>
                <a:gd name="T74" fmla="*/ 226 w 226"/>
                <a:gd name="T75" fmla="*/ 170 h 17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26" h="170">
                  <a:moveTo>
                    <a:pt x="150" y="0"/>
                  </a:moveTo>
                  <a:lnTo>
                    <a:pt x="0" y="0"/>
                  </a:lnTo>
                  <a:lnTo>
                    <a:pt x="0" y="169"/>
                  </a:lnTo>
                  <a:lnTo>
                    <a:pt x="151" y="169"/>
                  </a:lnTo>
                  <a:lnTo>
                    <a:pt x="152" y="169"/>
                  </a:lnTo>
                  <a:lnTo>
                    <a:pt x="158" y="168"/>
                  </a:lnTo>
                  <a:lnTo>
                    <a:pt x="167" y="166"/>
                  </a:lnTo>
                  <a:lnTo>
                    <a:pt x="177" y="163"/>
                  </a:lnTo>
                  <a:lnTo>
                    <a:pt x="188" y="157"/>
                  </a:lnTo>
                  <a:lnTo>
                    <a:pt x="199" y="149"/>
                  </a:lnTo>
                  <a:lnTo>
                    <a:pt x="209" y="139"/>
                  </a:lnTo>
                  <a:lnTo>
                    <a:pt x="218" y="124"/>
                  </a:lnTo>
                  <a:lnTo>
                    <a:pt x="224" y="107"/>
                  </a:lnTo>
                  <a:lnTo>
                    <a:pt x="225" y="84"/>
                  </a:lnTo>
                  <a:lnTo>
                    <a:pt x="224" y="62"/>
                  </a:lnTo>
                  <a:lnTo>
                    <a:pt x="218" y="44"/>
                  </a:lnTo>
                  <a:lnTo>
                    <a:pt x="209" y="30"/>
                  </a:lnTo>
                  <a:lnTo>
                    <a:pt x="199" y="19"/>
                  </a:lnTo>
                  <a:lnTo>
                    <a:pt x="188" y="12"/>
                  </a:lnTo>
                  <a:lnTo>
                    <a:pt x="177" y="6"/>
                  </a:lnTo>
                  <a:lnTo>
                    <a:pt x="167" y="3"/>
                  </a:lnTo>
                  <a:lnTo>
                    <a:pt x="158" y="1"/>
                  </a:lnTo>
                  <a:lnTo>
                    <a:pt x="152" y="0"/>
                  </a:lnTo>
                  <a:lnTo>
                    <a:pt x="151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20" name="Freeform 128"/>
            <p:cNvSpPr>
              <a:spLocks/>
            </p:cNvSpPr>
            <p:nvPr/>
          </p:nvSpPr>
          <p:spPr bwMode="auto">
            <a:xfrm>
              <a:off x="3219" y="3875"/>
              <a:ext cx="61" cy="46"/>
            </a:xfrm>
            <a:custGeom>
              <a:avLst/>
              <a:gdLst>
                <a:gd name="T0" fmla="*/ 1 w 220"/>
                <a:gd name="T1" fmla="*/ 0 h 164"/>
                <a:gd name="T2" fmla="*/ 0 w 220"/>
                <a:gd name="T3" fmla="*/ 0 h 164"/>
                <a:gd name="T4" fmla="*/ 0 w 220"/>
                <a:gd name="T5" fmla="*/ 1 h 164"/>
                <a:gd name="T6" fmla="*/ 1 w 220"/>
                <a:gd name="T7" fmla="*/ 1 h 164"/>
                <a:gd name="T8" fmla="*/ 1 w 220"/>
                <a:gd name="T9" fmla="*/ 1 h 164"/>
                <a:gd name="T10" fmla="*/ 1 w 220"/>
                <a:gd name="T11" fmla="*/ 1 h 164"/>
                <a:gd name="T12" fmla="*/ 1 w 220"/>
                <a:gd name="T13" fmla="*/ 1 h 164"/>
                <a:gd name="T14" fmla="*/ 1 w 220"/>
                <a:gd name="T15" fmla="*/ 1 h 164"/>
                <a:gd name="T16" fmla="*/ 1 w 220"/>
                <a:gd name="T17" fmla="*/ 1 h 164"/>
                <a:gd name="T18" fmla="*/ 1 w 220"/>
                <a:gd name="T19" fmla="*/ 1 h 164"/>
                <a:gd name="T20" fmla="*/ 1 w 220"/>
                <a:gd name="T21" fmla="*/ 1 h 164"/>
                <a:gd name="T22" fmla="*/ 1 w 220"/>
                <a:gd name="T23" fmla="*/ 1 h 164"/>
                <a:gd name="T24" fmla="*/ 1 w 220"/>
                <a:gd name="T25" fmla="*/ 1 h 164"/>
                <a:gd name="T26" fmla="*/ 1 w 220"/>
                <a:gd name="T27" fmla="*/ 1 h 164"/>
                <a:gd name="T28" fmla="*/ 1 w 220"/>
                <a:gd name="T29" fmla="*/ 0 h 164"/>
                <a:gd name="T30" fmla="*/ 1 w 220"/>
                <a:gd name="T31" fmla="*/ 0 h 164"/>
                <a:gd name="T32" fmla="*/ 1 w 220"/>
                <a:gd name="T33" fmla="*/ 0 h 164"/>
                <a:gd name="T34" fmla="*/ 1 w 220"/>
                <a:gd name="T35" fmla="*/ 0 h 164"/>
                <a:gd name="T36" fmla="*/ 1 w 220"/>
                <a:gd name="T37" fmla="*/ 0 h 164"/>
                <a:gd name="T38" fmla="*/ 1 w 220"/>
                <a:gd name="T39" fmla="*/ 0 h 164"/>
                <a:gd name="T40" fmla="*/ 1 w 220"/>
                <a:gd name="T41" fmla="*/ 0 h 164"/>
                <a:gd name="T42" fmla="*/ 1 w 220"/>
                <a:gd name="T43" fmla="*/ 0 h 164"/>
                <a:gd name="T44" fmla="*/ 1 w 220"/>
                <a:gd name="T45" fmla="*/ 0 h 164"/>
                <a:gd name="T46" fmla="*/ 1 w 220"/>
                <a:gd name="T47" fmla="*/ 0 h 164"/>
                <a:gd name="T48" fmla="*/ 1 w 220"/>
                <a:gd name="T49" fmla="*/ 0 h 16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20"/>
                <a:gd name="T76" fmla="*/ 0 h 164"/>
                <a:gd name="T77" fmla="*/ 220 w 220"/>
                <a:gd name="T78" fmla="*/ 164 h 16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20" h="164">
                  <a:moveTo>
                    <a:pt x="146" y="0"/>
                  </a:moveTo>
                  <a:lnTo>
                    <a:pt x="0" y="0"/>
                  </a:lnTo>
                  <a:lnTo>
                    <a:pt x="0" y="163"/>
                  </a:lnTo>
                  <a:lnTo>
                    <a:pt x="147" y="163"/>
                  </a:lnTo>
                  <a:lnTo>
                    <a:pt x="148" y="163"/>
                  </a:lnTo>
                  <a:lnTo>
                    <a:pt x="154" y="162"/>
                  </a:lnTo>
                  <a:lnTo>
                    <a:pt x="163" y="160"/>
                  </a:lnTo>
                  <a:lnTo>
                    <a:pt x="172" y="157"/>
                  </a:lnTo>
                  <a:lnTo>
                    <a:pt x="183" y="152"/>
                  </a:lnTo>
                  <a:lnTo>
                    <a:pt x="194" y="145"/>
                  </a:lnTo>
                  <a:lnTo>
                    <a:pt x="203" y="134"/>
                  </a:lnTo>
                  <a:lnTo>
                    <a:pt x="212" y="121"/>
                  </a:lnTo>
                  <a:lnTo>
                    <a:pt x="218" y="102"/>
                  </a:lnTo>
                  <a:lnTo>
                    <a:pt x="219" y="81"/>
                  </a:lnTo>
                  <a:lnTo>
                    <a:pt x="218" y="60"/>
                  </a:lnTo>
                  <a:lnTo>
                    <a:pt x="212" y="42"/>
                  </a:lnTo>
                  <a:lnTo>
                    <a:pt x="203" y="29"/>
                  </a:lnTo>
                  <a:lnTo>
                    <a:pt x="194" y="18"/>
                  </a:lnTo>
                  <a:lnTo>
                    <a:pt x="183" y="11"/>
                  </a:lnTo>
                  <a:lnTo>
                    <a:pt x="172" y="6"/>
                  </a:lnTo>
                  <a:lnTo>
                    <a:pt x="163" y="3"/>
                  </a:lnTo>
                  <a:lnTo>
                    <a:pt x="154" y="1"/>
                  </a:lnTo>
                  <a:lnTo>
                    <a:pt x="148" y="1"/>
                  </a:lnTo>
                  <a:lnTo>
                    <a:pt x="147" y="0"/>
                  </a:lnTo>
                  <a:lnTo>
                    <a:pt x="146" y="0"/>
                  </a:lnTo>
                </a:path>
              </a:pathLst>
            </a:custGeom>
            <a:solidFill>
              <a:srgbClr val="FFFFFF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21" name="Freeform 129"/>
            <p:cNvSpPr>
              <a:spLocks/>
            </p:cNvSpPr>
            <p:nvPr/>
          </p:nvSpPr>
          <p:spPr bwMode="auto">
            <a:xfrm>
              <a:off x="3219" y="3875"/>
              <a:ext cx="62" cy="48"/>
            </a:xfrm>
            <a:custGeom>
              <a:avLst/>
              <a:gdLst>
                <a:gd name="T0" fmla="*/ 1 w 226"/>
                <a:gd name="T1" fmla="*/ 0 h 170"/>
                <a:gd name="T2" fmla="*/ 0 w 226"/>
                <a:gd name="T3" fmla="*/ 0 h 170"/>
                <a:gd name="T4" fmla="*/ 0 w 226"/>
                <a:gd name="T5" fmla="*/ 1 h 170"/>
                <a:gd name="T6" fmla="*/ 1 w 226"/>
                <a:gd name="T7" fmla="*/ 1 h 170"/>
                <a:gd name="T8" fmla="*/ 1 w 226"/>
                <a:gd name="T9" fmla="*/ 1 h 170"/>
                <a:gd name="T10" fmla="*/ 1 w 226"/>
                <a:gd name="T11" fmla="*/ 1 h 170"/>
                <a:gd name="T12" fmla="*/ 1 w 226"/>
                <a:gd name="T13" fmla="*/ 1 h 170"/>
                <a:gd name="T14" fmla="*/ 1 w 226"/>
                <a:gd name="T15" fmla="*/ 1 h 170"/>
                <a:gd name="T16" fmla="*/ 1 w 226"/>
                <a:gd name="T17" fmla="*/ 1 h 170"/>
                <a:gd name="T18" fmla="*/ 1 w 226"/>
                <a:gd name="T19" fmla="*/ 1 h 170"/>
                <a:gd name="T20" fmla="*/ 1 w 226"/>
                <a:gd name="T21" fmla="*/ 1 h 170"/>
                <a:gd name="T22" fmla="*/ 1 w 226"/>
                <a:gd name="T23" fmla="*/ 1 h 170"/>
                <a:gd name="T24" fmla="*/ 1 w 226"/>
                <a:gd name="T25" fmla="*/ 1 h 170"/>
                <a:gd name="T26" fmla="*/ 1 w 226"/>
                <a:gd name="T27" fmla="*/ 1 h 170"/>
                <a:gd name="T28" fmla="*/ 1 w 226"/>
                <a:gd name="T29" fmla="*/ 0 h 170"/>
                <a:gd name="T30" fmla="*/ 1 w 226"/>
                <a:gd name="T31" fmla="*/ 0 h 170"/>
                <a:gd name="T32" fmla="*/ 1 w 226"/>
                <a:gd name="T33" fmla="*/ 0 h 170"/>
                <a:gd name="T34" fmla="*/ 1 w 226"/>
                <a:gd name="T35" fmla="*/ 0 h 170"/>
                <a:gd name="T36" fmla="*/ 1 w 226"/>
                <a:gd name="T37" fmla="*/ 0 h 170"/>
                <a:gd name="T38" fmla="*/ 1 w 226"/>
                <a:gd name="T39" fmla="*/ 0 h 170"/>
                <a:gd name="T40" fmla="*/ 1 w 226"/>
                <a:gd name="T41" fmla="*/ 0 h 170"/>
                <a:gd name="T42" fmla="*/ 1 w 226"/>
                <a:gd name="T43" fmla="*/ 0 h 170"/>
                <a:gd name="T44" fmla="*/ 1 w 226"/>
                <a:gd name="T45" fmla="*/ 0 h 170"/>
                <a:gd name="T46" fmla="*/ 1 w 226"/>
                <a:gd name="T47" fmla="*/ 0 h 17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26"/>
                <a:gd name="T73" fmla="*/ 0 h 170"/>
                <a:gd name="T74" fmla="*/ 226 w 226"/>
                <a:gd name="T75" fmla="*/ 170 h 17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26" h="170">
                  <a:moveTo>
                    <a:pt x="150" y="0"/>
                  </a:moveTo>
                  <a:lnTo>
                    <a:pt x="0" y="0"/>
                  </a:lnTo>
                  <a:lnTo>
                    <a:pt x="0" y="169"/>
                  </a:lnTo>
                  <a:lnTo>
                    <a:pt x="151" y="169"/>
                  </a:lnTo>
                  <a:lnTo>
                    <a:pt x="152" y="169"/>
                  </a:lnTo>
                  <a:lnTo>
                    <a:pt x="158" y="168"/>
                  </a:lnTo>
                  <a:lnTo>
                    <a:pt x="167" y="166"/>
                  </a:lnTo>
                  <a:lnTo>
                    <a:pt x="177" y="163"/>
                  </a:lnTo>
                  <a:lnTo>
                    <a:pt x="188" y="158"/>
                  </a:lnTo>
                  <a:lnTo>
                    <a:pt x="199" y="150"/>
                  </a:lnTo>
                  <a:lnTo>
                    <a:pt x="209" y="139"/>
                  </a:lnTo>
                  <a:lnTo>
                    <a:pt x="218" y="125"/>
                  </a:lnTo>
                  <a:lnTo>
                    <a:pt x="224" y="106"/>
                  </a:lnTo>
                  <a:lnTo>
                    <a:pt x="225" y="84"/>
                  </a:lnTo>
                  <a:lnTo>
                    <a:pt x="224" y="62"/>
                  </a:lnTo>
                  <a:lnTo>
                    <a:pt x="218" y="44"/>
                  </a:lnTo>
                  <a:lnTo>
                    <a:pt x="209" y="30"/>
                  </a:lnTo>
                  <a:lnTo>
                    <a:pt x="199" y="19"/>
                  </a:lnTo>
                  <a:lnTo>
                    <a:pt x="188" y="11"/>
                  </a:lnTo>
                  <a:lnTo>
                    <a:pt x="177" y="6"/>
                  </a:lnTo>
                  <a:lnTo>
                    <a:pt x="167" y="3"/>
                  </a:lnTo>
                  <a:lnTo>
                    <a:pt x="158" y="1"/>
                  </a:lnTo>
                  <a:lnTo>
                    <a:pt x="152" y="1"/>
                  </a:lnTo>
                  <a:lnTo>
                    <a:pt x="151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22" name="Freeform 130"/>
            <p:cNvSpPr>
              <a:spLocks/>
            </p:cNvSpPr>
            <p:nvPr/>
          </p:nvSpPr>
          <p:spPr bwMode="auto">
            <a:xfrm>
              <a:off x="3219" y="3954"/>
              <a:ext cx="61" cy="45"/>
            </a:xfrm>
            <a:custGeom>
              <a:avLst/>
              <a:gdLst>
                <a:gd name="T0" fmla="*/ 1 w 220"/>
                <a:gd name="T1" fmla="*/ 0 h 164"/>
                <a:gd name="T2" fmla="*/ 0 w 220"/>
                <a:gd name="T3" fmla="*/ 0 h 164"/>
                <a:gd name="T4" fmla="*/ 0 w 220"/>
                <a:gd name="T5" fmla="*/ 1 h 164"/>
                <a:gd name="T6" fmla="*/ 1 w 220"/>
                <a:gd name="T7" fmla="*/ 1 h 164"/>
                <a:gd name="T8" fmla="*/ 1 w 220"/>
                <a:gd name="T9" fmla="*/ 1 h 164"/>
                <a:gd name="T10" fmla="*/ 1 w 220"/>
                <a:gd name="T11" fmla="*/ 1 h 164"/>
                <a:gd name="T12" fmla="*/ 1 w 220"/>
                <a:gd name="T13" fmla="*/ 1 h 164"/>
                <a:gd name="T14" fmla="*/ 1 w 220"/>
                <a:gd name="T15" fmla="*/ 1 h 164"/>
                <a:gd name="T16" fmla="*/ 1 w 220"/>
                <a:gd name="T17" fmla="*/ 1 h 164"/>
                <a:gd name="T18" fmla="*/ 1 w 220"/>
                <a:gd name="T19" fmla="*/ 1 h 164"/>
                <a:gd name="T20" fmla="*/ 1 w 220"/>
                <a:gd name="T21" fmla="*/ 1 h 164"/>
                <a:gd name="T22" fmla="*/ 1 w 220"/>
                <a:gd name="T23" fmla="*/ 1 h 164"/>
                <a:gd name="T24" fmla="*/ 1 w 220"/>
                <a:gd name="T25" fmla="*/ 1 h 164"/>
                <a:gd name="T26" fmla="*/ 1 w 220"/>
                <a:gd name="T27" fmla="*/ 1 h 164"/>
                <a:gd name="T28" fmla="*/ 1 w 220"/>
                <a:gd name="T29" fmla="*/ 0 h 164"/>
                <a:gd name="T30" fmla="*/ 1 w 220"/>
                <a:gd name="T31" fmla="*/ 0 h 164"/>
                <a:gd name="T32" fmla="*/ 1 w 220"/>
                <a:gd name="T33" fmla="*/ 0 h 164"/>
                <a:gd name="T34" fmla="*/ 1 w 220"/>
                <a:gd name="T35" fmla="*/ 0 h 164"/>
                <a:gd name="T36" fmla="*/ 1 w 220"/>
                <a:gd name="T37" fmla="*/ 0 h 164"/>
                <a:gd name="T38" fmla="*/ 1 w 220"/>
                <a:gd name="T39" fmla="*/ 0 h 164"/>
                <a:gd name="T40" fmla="*/ 1 w 220"/>
                <a:gd name="T41" fmla="*/ 0 h 164"/>
                <a:gd name="T42" fmla="*/ 1 w 220"/>
                <a:gd name="T43" fmla="*/ 0 h 164"/>
                <a:gd name="T44" fmla="*/ 1 w 220"/>
                <a:gd name="T45" fmla="*/ 0 h 164"/>
                <a:gd name="T46" fmla="*/ 1 w 220"/>
                <a:gd name="T47" fmla="*/ 0 h 164"/>
                <a:gd name="T48" fmla="*/ 1 w 220"/>
                <a:gd name="T49" fmla="*/ 0 h 16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20"/>
                <a:gd name="T76" fmla="*/ 0 h 164"/>
                <a:gd name="T77" fmla="*/ 220 w 220"/>
                <a:gd name="T78" fmla="*/ 164 h 16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20" h="164">
                  <a:moveTo>
                    <a:pt x="146" y="0"/>
                  </a:moveTo>
                  <a:lnTo>
                    <a:pt x="0" y="0"/>
                  </a:lnTo>
                  <a:lnTo>
                    <a:pt x="0" y="163"/>
                  </a:lnTo>
                  <a:lnTo>
                    <a:pt x="147" y="163"/>
                  </a:lnTo>
                  <a:lnTo>
                    <a:pt x="148" y="163"/>
                  </a:lnTo>
                  <a:lnTo>
                    <a:pt x="154" y="162"/>
                  </a:lnTo>
                  <a:lnTo>
                    <a:pt x="163" y="161"/>
                  </a:lnTo>
                  <a:lnTo>
                    <a:pt x="172" y="157"/>
                  </a:lnTo>
                  <a:lnTo>
                    <a:pt x="183" y="152"/>
                  </a:lnTo>
                  <a:lnTo>
                    <a:pt x="194" y="145"/>
                  </a:lnTo>
                  <a:lnTo>
                    <a:pt x="203" y="134"/>
                  </a:lnTo>
                  <a:lnTo>
                    <a:pt x="212" y="121"/>
                  </a:lnTo>
                  <a:lnTo>
                    <a:pt x="218" y="103"/>
                  </a:lnTo>
                  <a:lnTo>
                    <a:pt x="219" y="81"/>
                  </a:lnTo>
                  <a:lnTo>
                    <a:pt x="218" y="60"/>
                  </a:lnTo>
                  <a:lnTo>
                    <a:pt x="212" y="42"/>
                  </a:lnTo>
                  <a:lnTo>
                    <a:pt x="203" y="29"/>
                  </a:lnTo>
                  <a:lnTo>
                    <a:pt x="194" y="18"/>
                  </a:lnTo>
                  <a:lnTo>
                    <a:pt x="183" y="11"/>
                  </a:lnTo>
                  <a:lnTo>
                    <a:pt x="172" y="7"/>
                  </a:lnTo>
                  <a:lnTo>
                    <a:pt x="163" y="3"/>
                  </a:lnTo>
                  <a:lnTo>
                    <a:pt x="154" y="1"/>
                  </a:lnTo>
                  <a:lnTo>
                    <a:pt x="148" y="0"/>
                  </a:lnTo>
                  <a:lnTo>
                    <a:pt x="147" y="0"/>
                  </a:lnTo>
                  <a:lnTo>
                    <a:pt x="146" y="0"/>
                  </a:lnTo>
                </a:path>
              </a:pathLst>
            </a:custGeom>
            <a:solidFill>
              <a:srgbClr val="FFFFFF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23" name="Freeform 131"/>
            <p:cNvSpPr>
              <a:spLocks/>
            </p:cNvSpPr>
            <p:nvPr/>
          </p:nvSpPr>
          <p:spPr bwMode="auto">
            <a:xfrm>
              <a:off x="3219" y="3954"/>
              <a:ext cx="62" cy="47"/>
            </a:xfrm>
            <a:custGeom>
              <a:avLst/>
              <a:gdLst>
                <a:gd name="T0" fmla="*/ 1 w 226"/>
                <a:gd name="T1" fmla="*/ 0 h 170"/>
                <a:gd name="T2" fmla="*/ 0 w 226"/>
                <a:gd name="T3" fmla="*/ 0 h 170"/>
                <a:gd name="T4" fmla="*/ 0 w 226"/>
                <a:gd name="T5" fmla="*/ 1 h 170"/>
                <a:gd name="T6" fmla="*/ 1 w 226"/>
                <a:gd name="T7" fmla="*/ 1 h 170"/>
                <a:gd name="T8" fmla="*/ 1 w 226"/>
                <a:gd name="T9" fmla="*/ 1 h 170"/>
                <a:gd name="T10" fmla="*/ 1 w 226"/>
                <a:gd name="T11" fmla="*/ 1 h 170"/>
                <a:gd name="T12" fmla="*/ 1 w 226"/>
                <a:gd name="T13" fmla="*/ 1 h 170"/>
                <a:gd name="T14" fmla="*/ 1 w 226"/>
                <a:gd name="T15" fmla="*/ 1 h 170"/>
                <a:gd name="T16" fmla="*/ 1 w 226"/>
                <a:gd name="T17" fmla="*/ 1 h 170"/>
                <a:gd name="T18" fmla="*/ 1 w 226"/>
                <a:gd name="T19" fmla="*/ 1 h 170"/>
                <a:gd name="T20" fmla="*/ 1 w 226"/>
                <a:gd name="T21" fmla="*/ 1 h 170"/>
                <a:gd name="T22" fmla="*/ 1 w 226"/>
                <a:gd name="T23" fmla="*/ 1 h 170"/>
                <a:gd name="T24" fmla="*/ 1 w 226"/>
                <a:gd name="T25" fmla="*/ 1 h 170"/>
                <a:gd name="T26" fmla="*/ 1 w 226"/>
                <a:gd name="T27" fmla="*/ 1 h 170"/>
                <a:gd name="T28" fmla="*/ 1 w 226"/>
                <a:gd name="T29" fmla="*/ 0 h 170"/>
                <a:gd name="T30" fmla="*/ 1 w 226"/>
                <a:gd name="T31" fmla="*/ 0 h 170"/>
                <a:gd name="T32" fmla="*/ 1 w 226"/>
                <a:gd name="T33" fmla="*/ 0 h 170"/>
                <a:gd name="T34" fmla="*/ 1 w 226"/>
                <a:gd name="T35" fmla="*/ 0 h 170"/>
                <a:gd name="T36" fmla="*/ 1 w 226"/>
                <a:gd name="T37" fmla="*/ 0 h 170"/>
                <a:gd name="T38" fmla="*/ 1 w 226"/>
                <a:gd name="T39" fmla="*/ 0 h 170"/>
                <a:gd name="T40" fmla="*/ 1 w 226"/>
                <a:gd name="T41" fmla="*/ 0 h 170"/>
                <a:gd name="T42" fmla="*/ 1 w 226"/>
                <a:gd name="T43" fmla="*/ 0 h 170"/>
                <a:gd name="T44" fmla="*/ 1 w 226"/>
                <a:gd name="T45" fmla="*/ 0 h 170"/>
                <a:gd name="T46" fmla="*/ 1 w 226"/>
                <a:gd name="T47" fmla="*/ 0 h 17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26"/>
                <a:gd name="T73" fmla="*/ 0 h 170"/>
                <a:gd name="T74" fmla="*/ 226 w 226"/>
                <a:gd name="T75" fmla="*/ 170 h 17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26" h="170">
                  <a:moveTo>
                    <a:pt x="150" y="0"/>
                  </a:moveTo>
                  <a:lnTo>
                    <a:pt x="0" y="0"/>
                  </a:lnTo>
                  <a:lnTo>
                    <a:pt x="0" y="169"/>
                  </a:lnTo>
                  <a:lnTo>
                    <a:pt x="151" y="169"/>
                  </a:lnTo>
                  <a:lnTo>
                    <a:pt x="152" y="169"/>
                  </a:lnTo>
                  <a:lnTo>
                    <a:pt x="158" y="168"/>
                  </a:lnTo>
                  <a:lnTo>
                    <a:pt x="167" y="167"/>
                  </a:lnTo>
                  <a:lnTo>
                    <a:pt x="177" y="163"/>
                  </a:lnTo>
                  <a:lnTo>
                    <a:pt x="188" y="158"/>
                  </a:lnTo>
                  <a:lnTo>
                    <a:pt x="199" y="150"/>
                  </a:lnTo>
                  <a:lnTo>
                    <a:pt x="209" y="139"/>
                  </a:lnTo>
                  <a:lnTo>
                    <a:pt x="218" y="125"/>
                  </a:lnTo>
                  <a:lnTo>
                    <a:pt x="224" y="107"/>
                  </a:lnTo>
                  <a:lnTo>
                    <a:pt x="225" y="84"/>
                  </a:lnTo>
                  <a:lnTo>
                    <a:pt x="224" y="62"/>
                  </a:lnTo>
                  <a:lnTo>
                    <a:pt x="218" y="44"/>
                  </a:lnTo>
                  <a:lnTo>
                    <a:pt x="209" y="30"/>
                  </a:lnTo>
                  <a:lnTo>
                    <a:pt x="199" y="19"/>
                  </a:lnTo>
                  <a:lnTo>
                    <a:pt x="188" y="11"/>
                  </a:lnTo>
                  <a:lnTo>
                    <a:pt x="177" y="7"/>
                  </a:lnTo>
                  <a:lnTo>
                    <a:pt x="167" y="3"/>
                  </a:lnTo>
                  <a:lnTo>
                    <a:pt x="158" y="1"/>
                  </a:lnTo>
                  <a:lnTo>
                    <a:pt x="152" y="0"/>
                  </a:lnTo>
                  <a:lnTo>
                    <a:pt x="151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24" name="Freeform 132"/>
            <p:cNvSpPr>
              <a:spLocks/>
            </p:cNvSpPr>
            <p:nvPr/>
          </p:nvSpPr>
          <p:spPr bwMode="auto">
            <a:xfrm>
              <a:off x="2930" y="3889"/>
              <a:ext cx="37" cy="45"/>
            </a:xfrm>
            <a:custGeom>
              <a:avLst/>
              <a:gdLst>
                <a:gd name="T0" fmla="*/ 0 w 135"/>
                <a:gd name="T1" fmla="*/ 0 h 162"/>
                <a:gd name="T2" fmla="*/ 0 w 135"/>
                <a:gd name="T3" fmla="*/ 1 h 162"/>
                <a:gd name="T4" fmla="*/ 1 w 135"/>
                <a:gd name="T5" fmla="*/ 1 h 162"/>
                <a:gd name="T6" fmla="*/ 0 w 135"/>
                <a:gd name="T7" fmla="*/ 0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5"/>
                <a:gd name="T13" fmla="*/ 0 h 162"/>
                <a:gd name="T14" fmla="*/ 135 w 135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5" h="162">
                  <a:moveTo>
                    <a:pt x="0" y="0"/>
                  </a:moveTo>
                  <a:lnTo>
                    <a:pt x="0" y="161"/>
                  </a:lnTo>
                  <a:lnTo>
                    <a:pt x="134" y="8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25" name="Freeform 133"/>
            <p:cNvSpPr>
              <a:spLocks/>
            </p:cNvSpPr>
            <p:nvPr/>
          </p:nvSpPr>
          <p:spPr bwMode="auto">
            <a:xfrm>
              <a:off x="2930" y="3889"/>
              <a:ext cx="39" cy="47"/>
            </a:xfrm>
            <a:custGeom>
              <a:avLst/>
              <a:gdLst>
                <a:gd name="T0" fmla="*/ 0 w 141"/>
                <a:gd name="T1" fmla="*/ 0 h 168"/>
                <a:gd name="T2" fmla="*/ 0 w 141"/>
                <a:gd name="T3" fmla="*/ 1 h 168"/>
                <a:gd name="T4" fmla="*/ 1 w 141"/>
                <a:gd name="T5" fmla="*/ 1 h 168"/>
                <a:gd name="T6" fmla="*/ 0 w 141"/>
                <a:gd name="T7" fmla="*/ 0 h 1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1"/>
                <a:gd name="T13" fmla="*/ 0 h 168"/>
                <a:gd name="T14" fmla="*/ 141 w 141"/>
                <a:gd name="T15" fmla="*/ 168 h 1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1" h="168">
                  <a:moveTo>
                    <a:pt x="0" y="0"/>
                  </a:moveTo>
                  <a:lnTo>
                    <a:pt x="0" y="167"/>
                  </a:lnTo>
                  <a:lnTo>
                    <a:pt x="140" y="83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26" name="Freeform 134"/>
            <p:cNvSpPr>
              <a:spLocks/>
            </p:cNvSpPr>
            <p:nvPr/>
          </p:nvSpPr>
          <p:spPr bwMode="auto">
            <a:xfrm>
              <a:off x="3108" y="3826"/>
              <a:ext cx="9" cy="9"/>
            </a:xfrm>
            <a:custGeom>
              <a:avLst/>
              <a:gdLst>
                <a:gd name="T0" fmla="*/ 0 w 31"/>
                <a:gd name="T1" fmla="*/ 0 h 31"/>
                <a:gd name="T2" fmla="*/ 0 w 31"/>
                <a:gd name="T3" fmla="*/ 0 h 31"/>
                <a:gd name="T4" fmla="*/ 0 w 31"/>
                <a:gd name="T5" fmla="*/ 0 h 31"/>
                <a:gd name="T6" fmla="*/ 0 w 31"/>
                <a:gd name="T7" fmla="*/ 0 h 31"/>
                <a:gd name="T8" fmla="*/ 0 w 31"/>
                <a:gd name="T9" fmla="*/ 0 h 31"/>
                <a:gd name="T10" fmla="*/ 0 w 31"/>
                <a:gd name="T11" fmla="*/ 0 h 31"/>
                <a:gd name="T12" fmla="*/ 0 w 31"/>
                <a:gd name="T13" fmla="*/ 0 h 31"/>
                <a:gd name="T14" fmla="*/ 0 w 31"/>
                <a:gd name="T15" fmla="*/ 0 h 31"/>
                <a:gd name="T16" fmla="*/ 0 w 31"/>
                <a:gd name="T17" fmla="*/ 0 h 31"/>
                <a:gd name="T18" fmla="*/ 0 w 31"/>
                <a:gd name="T19" fmla="*/ 0 h 31"/>
                <a:gd name="T20" fmla="*/ 0 w 31"/>
                <a:gd name="T21" fmla="*/ 0 h 31"/>
                <a:gd name="T22" fmla="*/ 0 w 31"/>
                <a:gd name="T23" fmla="*/ 0 h 31"/>
                <a:gd name="T24" fmla="*/ 0 w 31"/>
                <a:gd name="T25" fmla="*/ 0 h 31"/>
                <a:gd name="T26" fmla="*/ 0 w 31"/>
                <a:gd name="T27" fmla="*/ 0 h 31"/>
                <a:gd name="T28" fmla="*/ 0 w 31"/>
                <a:gd name="T29" fmla="*/ 0 h 31"/>
                <a:gd name="T30" fmla="*/ 0 w 31"/>
                <a:gd name="T31" fmla="*/ 0 h 31"/>
                <a:gd name="T32" fmla="*/ 0 w 31"/>
                <a:gd name="T33" fmla="*/ 0 h 31"/>
                <a:gd name="T34" fmla="*/ 0 w 31"/>
                <a:gd name="T35" fmla="*/ 0 h 31"/>
                <a:gd name="T36" fmla="*/ 0 w 31"/>
                <a:gd name="T37" fmla="*/ 0 h 31"/>
                <a:gd name="T38" fmla="*/ 0 w 31"/>
                <a:gd name="T39" fmla="*/ 0 h 31"/>
                <a:gd name="T40" fmla="*/ 0 w 31"/>
                <a:gd name="T41" fmla="*/ 0 h 31"/>
                <a:gd name="T42" fmla="*/ 0 w 31"/>
                <a:gd name="T43" fmla="*/ 0 h 31"/>
                <a:gd name="T44" fmla="*/ 0 w 31"/>
                <a:gd name="T45" fmla="*/ 0 h 31"/>
                <a:gd name="T46" fmla="*/ 0 w 31"/>
                <a:gd name="T47" fmla="*/ 0 h 31"/>
                <a:gd name="T48" fmla="*/ 0 w 31"/>
                <a:gd name="T49" fmla="*/ 0 h 31"/>
                <a:gd name="T50" fmla="*/ 0 w 31"/>
                <a:gd name="T51" fmla="*/ 0 h 31"/>
                <a:gd name="T52" fmla="*/ 0 w 31"/>
                <a:gd name="T53" fmla="*/ 0 h 31"/>
                <a:gd name="T54" fmla="*/ 0 w 31"/>
                <a:gd name="T55" fmla="*/ 0 h 31"/>
                <a:gd name="T56" fmla="*/ 0 w 31"/>
                <a:gd name="T57" fmla="*/ 0 h 31"/>
                <a:gd name="T58" fmla="*/ 0 w 31"/>
                <a:gd name="T59" fmla="*/ 0 h 31"/>
                <a:gd name="T60" fmla="*/ 0 w 31"/>
                <a:gd name="T61" fmla="*/ 0 h 31"/>
                <a:gd name="T62" fmla="*/ 0 w 31"/>
                <a:gd name="T63" fmla="*/ 0 h 31"/>
                <a:gd name="T64" fmla="*/ 0 w 31"/>
                <a:gd name="T65" fmla="*/ 0 h 31"/>
                <a:gd name="T66" fmla="*/ 0 w 31"/>
                <a:gd name="T67" fmla="*/ 0 h 31"/>
                <a:gd name="T68" fmla="*/ 0 w 31"/>
                <a:gd name="T69" fmla="*/ 0 h 31"/>
                <a:gd name="T70" fmla="*/ 0 w 31"/>
                <a:gd name="T71" fmla="*/ 0 h 31"/>
                <a:gd name="T72" fmla="*/ 0 w 31"/>
                <a:gd name="T73" fmla="*/ 0 h 31"/>
                <a:gd name="T74" fmla="*/ 0 w 31"/>
                <a:gd name="T75" fmla="*/ 0 h 31"/>
                <a:gd name="T76" fmla="*/ 0 w 31"/>
                <a:gd name="T77" fmla="*/ 0 h 31"/>
                <a:gd name="T78" fmla="*/ 0 w 31"/>
                <a:gd name="T79" fmla="*/ 0 h 31"/>
                <a:gd name="T80" fmla="*/ 0 w 31"/>
                <a:gd name="T81" fmla="*/ 0 h 3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1"/>
                <a:gd name="T124" fmla="*/ 0 h 31"/>
                <a:gd name="T125" fmla="*/ 31 w 31"/>
                <a:gd name="T126" fmla="*/ 31 h 31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1" h="31">
                  <a:moveTo>
                    <a:pt x="30" y="15"/>
                  </a:moveTo>
                  <a:lnTo>
                    <a:pt x="30" y="13"/>
                  </a:lnTo>
                  <a:lnTo>
                    <a:pt x="30" y="10"/>
                  </a:lnTo>
                  <a:lnTo>
                    <a:pt x="29" y="8"/>
                  </a:lnTo>
                  <a:lnTo>
                    <a:pt x="28" y="6"/>
                  </a:lnTo>
                  <a:lnTo>
                    <a:pt x="26" y="4"/>
                  </a:lnTo>
                  <a:lnTo>
                    <a:pt x="24" y="3"/>
                  </a:lnTo>
                  <a:lnTo>
                    <a:pt x="23" y="1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1" y="23"/>
                  </a:lnTo>
                  <a:lnTo>
                    <a:pt x="3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8" y="29"/>
                  </a:lnTo>
                  <a:lnTo>
                    <a:pt x="10" y="30"/>
                  </a:lnTo>
                  <a:lnTo>
                    <a:pt x="13" y="30"/>
                  </a:lnTo>
                  <a:lnTo>
                    <a:pt x="15" y="30"/>
                  </a:lnTo>
                  <a:lnTo>
                    <a:pt x="18" y="30"/>
                  </a:lnTo>
                  <a:lnTo>
                    <a:pt x="20" y="30"/>
                  </a:lnTo>
                  <a:lnTo>
                    <a:pt x="23" y="29"/>
                  </a:lnTo>
                  <a:lnTo>
                    <a:pt x="24" y="28"/>
                  </a:lnTo>
                  <a:lnTo>
                    <a:pt x="26" y="26"/>
                  </a:lnTo>
                  <a:lnTo>
                    <a:pt x="28" y="24"/>
                  </a:lnTo>
                  <a:lnTo>
                    <a:pt x="29" y="23"/>
                  </a:lnTo>
                  <a:lnTo>
                    <a:pt x="30" y="20"/>
                  </a:lnTo>
                  <a:lnTo>
                    <a:pt x="30" y="18"/>
                  </a:lnTo>
                  <a:lnTo>
                    <a:pt x="30" y="15"/>
                  </a:lnTo>
                </a:path>
              </a:pathLst>
            </a:custGeom>
            <a:solidFill>
              <a:srgbClr val="FFFFFF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27" name="Freeform 135"/>
            <p:cNvSpPr>
              <a:spLocks/>
            </p:cNvSpPr>
            <p:nvPr/>
          </p:nvSpPr>
          <p:spPr bwMode="auto">
            <a:xfrm>
              <a:off x="3108" y="3826"/>
              <a:ext cx="10" cy="10"/>
            </a:xfrm>
            <a:custGeom>
              <a:avLst/>
              <a:gdLst>
                <a:gd name="T0" fmla="*/ 0 w 37"/>
                <a:gd name="T1" fmla="*/ 0 h 37"/>
                <a:gd name="T2" fmla="*/ 0 w 37"/>
                <a:gd name="T3" fmla="*/ 0 h 37"/>
                <a:gd name="T4" fmla="*/ 0 w 37"/>
                <a:gd name="T5" fmla="*/ 0 h 37"/>
                <a:gd name="T6" fmla="*/ 0 w 37"/>
                <a:gd name="T7" fmla="*/ 0 h 37"/>
                <a:gd name="T8" fmla="*/ 0 w 37"/>
                <a:gd name="T9" fmla="*/ 0 h 37"/>
                <a:gd name="T10" fmla="*/ 0 w 37"/>
                <a:gd name="T11" fmla="*/ 0 h 37"/>
                <a:gd name="T12" fmla="*/ 0 w 37"/>
                <a:gd name="T13" fmla="*/ 0 h 37"/>
                <a:gd name="T14" fmla="*/ 0 w 37"/>
                <a:gd name="T15" fmla="*/ 0 h 37"/>
                <a:gd name="T16" fmla="*/ 0 w 37"/>
                <a:gd name="T17" fmla="*/ 0 h 37"/>
                <a:gd name="T18" fmla="*/ 0 w 37"/>
                <a:gd name="T19" fmla="*/ 0 h 37"/>
                <a:gd name="T20" fmla="*/ 0 w 37"/>
                <a:gd name="T21" fmla="*/ 0 h 37"/>
                <a:gd name="T22" fmla="*/ 0 w 37"/>
                <a:gd name="T23" fmla="*/ 0 h 37"/>
                <a:gd name="T24" fmla="*/ 0 w 37"/>
                <a:gd name="T25" fmla="*/ 0 h 37"/>
                <a:gd name="T26" fmla="*/ 0 w 37"/>
                <a:gd name="T27" fmla="*/ 0 h 37"/>
                <a:gd name="T28" fmla="*/ 0 w 37"/>
                <a:gd name="T29" fmla="*/ 0 h 37"/>
                <a:gd name="T30" fmla="*/ 0 w 37"/>
                <a:gd name="T31" fmla="*/ 0 h 37"/>
                <a:gd name="T32" fmla="*/ 0 w 37"/>
                <a:gd name="T33" fmla="*/ 0 h 37"/>
                <a:gd name="T34" fmla="*/ 0 w 37"/>
                <a:gd name="T35" fmla="*/ 0 h 37"/>
                <a:gd name="T36" fmla="*/ 0 w 37"/>
                <a:gd name="T37" fmla="*/ 0 h 37"/>
                <a:gd name="T38" fmla="*/ 0 w 37"/>
                <a:gd name="T39" fmla="*/ 0 h 37"/>
                <a:gd name="T40" fmla="*/ 0 w 37"/>
                <a:gd name="T41" fmla="*/ 0 h 37"/>
                <a:gd name="T42" fmla="*/ 0 w 37"/>
                <a:gd name="T43" fmla="*/ 0 h 37"/>
                <a:gd name="T44" fmla="*/ 0 w 37"/>
                <a:gd name="T45" fmla="*/ 0 h 37"/>
                <a:gd name="T46" fmla="*/ 0 w 37"/>
                <a:gd name="T47" fmla="*/ 0 h 37"/>
                <a:gd name="T48" fmla="*/ 0 w 37"/>
                <a:gd name="T49" fmla="*/ 0 h 37"/>
                <a:gd name="T50" fmla="*/ 0 w 37"/>
                <a:gd name="T51" fmla="*/ 0 h 37"/>
                <a:gd name="T52" fmla="*/ 0 w 37"/>
                <a:gd name="T53" fmla="*/ 0 h 37"/>
                <a:gd name="T54" fmla="*/ 0 w 37"/>
                <a:gd name="T55" fmla="*/ 0 h 37"/>
                <a:gd name="T56" fmla="*/ 0 w 37"/>
                <a:gd name="T57" fmla="*/ 0 h 37"/>
                <a:gd name="T58" fmla="*/ 0 w 37"/>
                <a:gd name="T59" fmla="*/ 0 h 37"/>
                <a:gd name="T60" fmla="*/ 0 w 37"/>
                <a:gd name="T61" fmla="*/ 0 h 37"/>
                <a:gd name="T62" fmla="*/ 0 w 37"/>
                <a:gd name="T63" fmla="*/ 0 h 37"/>
                <a:gd name="T64" fmla="*/ 0 w 37"/>
                <a:gd name="T65" fmla="*/ 0 h 37"/>
                <a:gd name="T66" fmla="*/ 0 w 37"/>
                <a:gd name="T67" fmla="*/ 0 h 37"/>
                <a:gd name="T68" fmla="*/ 0 w 37"/>
                <a:gd name="T69" fmla="*/ 0 h 37"/>
                <a:gd name="T70" fmla="*/ 0 w 37"/>
                <a:gd name="T71" fmla="*/ 0 h 37"/>
                <a:gd name="T72" fmla="*/ 0 w 37"/>
                <a:gd name="T73" fmla="*/ 0 h 37"/>
                <a:gd name="T74" fmla="*/ 0 w 37"/>
                <a:gd name="T75" fmla="*/ 0 h 37"/>
                <a:gd name="T76" fmla="*/ 0 w 37"/>
                <a:gd name="T77" fmla="*/ 0 h 37"/>
                <a:gd name="T78" fmla="*/ 0 w 37"/>
                <a:gd name="T79" fmla="*/ 0 h 37"/>
                <a:gd name="T80" fmla="*/ 0 w 37"/>
                <a:gd name="T81" fmla="*/ 0 h 3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7"/>
                <a:gd name="T124" fmla="*/ 0 h 37"/>
                <a:gd name="T125" fmla="*/ 37 w 37"/>
                <a:gd name="T126" fmla="*/ 37 h 3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7" h="37">
                  <a:moveTo>
                    <a:pt x="36" y="18"/>
                  </a:moveTo>
                  <a:lnTo>
                    <a:pt x="36" y="15"/>
                  </a:lnTo>
                  <a:lnTo>
                    <a:pt x="36" y="12"/>
                  </a:lnTo>
                  <a:lnTo>
                    <a:pt x="35" y="9"/>
                  </a:lnTo>
                  <a:lnTo>
                    <a:pt x="33" y="7"/>
                  </a:lnTo>
                  <a:lnTo>
                    <a:pt x="31" y="5"/>
                  </a:lnTo>
                  <a:lnTo>
                    <a:pt x="29" y="3"/>
                  </a:lnTo>
                  <a:lnTo>
                    <a:pt x="27" y="1"/>
                  </a:lnTo>
                  <a:lnTo>
                    <a:pt x="24" y="0"/>
                  </a:lnTo>
                  <a:lnTo>
                    <a:pt x="21" y="0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0" y="21"/>
                  </a:lnTo>
                  <a:lnTo>
                    <a:pt x="0" y="24"/>
                  </a:lnTo>
                  <a:lnTo>
                    <a:pt x="1" y="27"/>
                  </a:lnTo>
                  <a:lnTo>
                    <a:pt x="3" y="29"/>
                  </a:lnTo>
                  <a:lnTo>
                    <a:pt x="5" y="31"/>
                  </a:lnTo>
                  <a:lnTo>
                    <a:pt x="7" y="33"/>
                  </a:lnTo>
                  <a:lnTo>
                    <a:pt x="9" y="35"/>
                  </a:lnTo>
                  <a:lnTo>
                    <a:pt x="12" y="36"/>
                  </a:lnTo>
                  <a:lnTo>
                    <a:pt x="15" y="36"/>
                  </a:lnTo>
                  <a:lnTo>
                    <a:pt x="18" y="36"/>
                  </a:lnTo>
                  <a:lnTo>
                    <a:pt x="21" y="36"/>
                  </a:lnTo>
                  <a:lnTo>
                    <a:pt x="24" y="36"/>
                  </a:lnTo>
                  <a:lnTo>
                    <a:pt x="27" y="35"/>
                  </a:lnTo>
                  <a:lnTo>
                    <a:pt x="29" y="33"/>
                  </a:lnTo>
                  <a:lnTo>
                    <a:pt x="31" y="31"/>
                  </a:lnTo>
                  <a:lnTo>
                    <a:pt x="33" y="29"/>
                  </a:lnTo>
                  <a:lnTo>
                    <a:pt x="35" y="27"/>
                  </a:lnTo>
                  <a:lnTo>
                    <a:pt x="36" y="24"/>
                  </a:lnTo>
                  <a:lnTo>
                    <a:pt x="36" y="21"/>
                  </a:lnTo>
                  <a:lnTo>
                    <a:pt x="36" y="18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28" name="Freeform 136"/>
            <p:cNvSpPr>
              <a:spLocks/>
            </p:cNvSpPr>
            <p:nvPr/>
          </p:nvSpPr>
          <p:spPr bwMode="auto">
            <a:xfrm>
              <a:off x="3068" y="3808"/>
              <a:ext cx="38" cy="45"/>
            </a:xfrm>
            <a:custGeom>
              <a:avLst/>
              <a:gdLst>
                <a:gd name="T0" fmla="*/ 0 w 135"/>
                <a:gd name="T1" fmla="*/ 0 h 161"/>
                <a:gd name="T2" fmla="*/ 0 w 135"/>
                <a:gd name="T3" fmla="*/ 1 h 161"/>
                <a:gd name="T4" fmla="*/ 1 w 135"/>
                <a:gd name="T5" fmla="*/ 1 h 161"/>
                <a:gd name="T6" fmla="*/ 0 w 135"/>
                <a:gd name="T7" fmla="*/ 0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5"/>
                <a:gd name="T13" fmla="*/ 0 h 161"/>
                <a:gd name="T14" fmla="*/ 135 w 135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5" h="161">
                  <a:moveTo>
                    <a:pt x="0" y="0"/>
                  </a:moveTo>
                  <a:lnTo>
                    <a:pt x="0" y="160"/>
                  </a:lnTo>
                  <a:lnTo>
                    <a:pt x="134" y="8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29" name="Freeform 137"/>
            <p:cNvSpPr>
              <a:spLocks/>
            </p:cNvSpPr>
            <p:nvPr/>
          </p:nvSpPr>
          <p:spPr bwMode="auto">
            <a:xfrm>
              <a:off x="3068" y="3808"/>
              <a:ext cx="39" cy="46"/>
            </a:xfrm>
            <a:custGeom>
              <a:avLst/>
              <a:gdLst>
                <a:gd name="T0" fmla="*/ 0 w 141"/>
                <a:gd name="T1" fmla="*/ 0 h 167"/>
                <a:gd name="T2" fmla="*/ 0 w 141"/>
                <a:gd name="T3" fmla="*/ 1 h 167"/>
                <a:gd name="T4" fmla="*/ 1 w 141"/>
                <a:gd name="T5" fmla="*/ 1 h 167"/>
                <a:gd name="T6" fmla="*/ 0 w 141"/>
                <a:gd name="T7" fmla="*/ 0 h 1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1"/>
                <a:gd name="T13" fmla="*/ 0 h 167"/>
                <a:gd name="T14" fmla="*/ 141 w 141"/>
                <a:gd name="T15" fmla="*/ 167 h 1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1" h="167">
                  <a:moveTo>
                    <a:pt x="0" y="0"/>
                  </a:moveTo>
                  <a:lnTo>
                    <a:pt x="0" y="166"/>
                  </a:lnTo>
                  <a:lnTo>
                    <a:pt x="140" y="83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30" name="Freeform 138"/>
            <p:cNvSpPr>
              <a:spLocks/>
            </p:cNvSpPr>
            <p:nvPr/>
          </p:nvSpPr>
          <p:spPr bwMode="auto">
            <a:xfrm>
              <a:off x="2968" y="3907"/>
              <a:ext cx="9" cy="9"/>
            </a:xfrm>
            <a:custGeom>
              <a:avLst/>
              <a:gdLst>
                <a:gd name="T0" fmla="*/ 0 w 32"/>
                <a:gd name="T1" fmla="*/ 0 h 31"/>
                <a:gd name="T2" fmla="*/ 0 w 32"/>
                <a:gd name="T3" fmla="*/ 0 h 31"/>
                <a:gd name="T4" fmla="*/ 0 w 32"/>
                <a:gd name="T5" fmla="*/ 0 h 31"/>
                <a:gd name="T6" fmla="*/ 0 w 32"/>
                <a:gd name="T7" fmla="*/ 0 h 31"/>
                <a:gd name="T8" fmla="*/ 0 w 32"/>
                <a:gd name="T9" fmla="*/ 0 h 31"/>
                <a:gd name="T10" fmla="*/ 0 w 32"/>
                <a:gd name="T11" fmla="*/ 0 h 31"/>
                <a:gd name="T12" fmla="*/ 0 w 32"/>
                <a:gd name="T13" fmla="*/ 0 h 31"/>
                <a:gd name="T14" fmla="*/ 0 w 32"/>
                <a:gd name="T15" fmla="*/ 0 h 31"/>
                <a:gd name="T16" fmla="*/ 0 w 32"/>
                <a:gd name="T17" fmla="*/ 0 h 31"/>
                <a:gd name="T18" fmla="*/ 0 w 32"/>
                <a:gd name="T19" fmla="*/ 0 h 31"/>
                <a:gd name="T20" fmla="*/ 0 w 32"/>
                <a:gd name="T21" fmla="*/ 0 h 31"/>
                <a:gd name="T22" fmla="*/ 0 w 32"/>
                <a:gd name="T23" fmla="*/ 0 h 31"/>
                <a:gd name="T24" fmla="*/ 0 w 32"/>
                <a:gd name="T25" fmla="*/ 0 h 31"/>
                <a:gd name="T26" fmla="*/ 0 w 32"/>
                <a:gd name="T27" fmla="*/ 0 h 31"/>
                <a:gd name="T28" fmla="*/ 0 w 32"/>
                <a:gd name="T29" fmla="*/ 0 h 31"/>
                <a:gd name="T30" fmla="*/ 0 w 32"/>
                <a:gd name="T31" fmla="*/ 0 h 31"/>
                <a:gd name="T32" fmla="*/ 0 w 32"/>
                <a:gd name="T33" fmla="*/ 0 h 31"/>
                <a:gd name="T34" fmla="*/ 0 w 32"/>
                <a:gd name="T35" fmla="*/ 0 h 31"/>
                <a:gd name="T36" fmla="*/ 0 w 32"/>
                <a:gd name="T37" fmla="*/ 0 h 31"/>
                <a:gd name="T38" fmla="*/ 0 w 32"/>
                <a:gd name="T39" fmla="*/ 0 h 31"/>
                <a:gd name="T40" fmla="*/ 0 w 32"/>
                <a:gd name="T41" fmla="*/ 0 h 31"/>
                <a:gd name="T42" fmla="*/ 0 w 32"/>
                <a:gd name="T43" fmla="*/ 0 h 31"/>
                <a:gd name="T44" fmla="*/ 0 w 32"/>
                <a:gd name="T45" fmla="*/ 0 h 31"/>
                <a:gd name="T46" fmla="*/ 0 w 32"/>
                <a:gd name="T47" fmla="*/ 0 h 31"/>
                <a:gd name="T48" fmla="*/ 0 w 32"/>
                <a:gd name="T49" fmla="*/ 0 h 31"/>
                <a:gd name="T50" fmla="*/ 0 w 32"/>
                <a:gd name="T51" fmla="*/ 0 h 31"/>
                <a:gd name="T52" fmla="*/ 0 w 32"/>
                <a:gd name="T53" fmla="*/ 0 h 31"/>
                <a:gd name="T54" fmla="*/ 0 w 32"/>
                <a:gd name="T55" fmla="*/ 0 h 31"/>
                <a:gd name="T56" fmla="*/ 0 w 32"/>
                <a:gd name="T57" fmla="*/ 0 h 31"/>
                <a:gd name="T58" fmla="*/ 0 w 32"/>
                <a:gd name="T59" fmla="*/ 0 h 31"/>
                <a:gd name="T60" fmla="*/ 0 w 32"/>
                <a:gd name="T61" fmla="*/ 0 h 31"/>
                <a:gd name="T62" fmla="*/ 0 w 32"/>
                <a:gd name="T63" fmla="*/ 0 h 31"/>
                <a:gd name="T64" fmla="*/ 0 w 32"/>
                <a:gd name="T65" fmla="*/ 0 h 31"/>
                <a:gd name="T66" fmla="*/ 0 w 32"/>
                <a:gd name="T67" fmla="*/ 0 h 31"/>
                <a:gd name="T68" fmla="*/ 0 w 32"/>
                <a:gd name="T69" fmla="*/ 0 h 31"/>
                <a:gd name="T70" fmla="*/ 0 w 32"/>
                <a:gd name="T71" fmla="*/ 0 h 31"/>
                <a:gd name="T72" fmla="*/ 0 w 32"/>
                <a:gd name="T73" fmla="*/ 0 h 31"/>
                <a:gd name="T74" fmla="*/ 0 w 32"/>
                <a:gd name="T75" fmla="*/ 0 h 31"/>
                <a:gd name="T76" fmla="*/ 0 w 32"/>
                <a:gd name="T77" fmla="*/ 0 h 31"/>
                <a:gd name="T78" fmla="*/ 0 w 32"/>
                <a:gd name="T79" fmla="*/ 0 h 31"/>
                <a:gd name="T80" fmla="*/ 0 w 32"/>
                <a:gd name="T81" fmla="*/ 0 h 31"/>
                <a:gd name="T82" fmla="*/ 0 w 32"/>
                <a:gd name="T83" fmla="*/ 0 h 3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32"/>
                <a:gd name="T127" fmla="*/ 0 h 31"/>
                <a:gd name="T128" fmla="*/ 32 w 32"/>
                <a:gd name="T129" fmla="*/ 31 h 31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32" h="31">
                  <a:moveTo>
                    <a:pt x="30" y="15"/>
                  </a:moveTo>
                  <a:lnTo>
                    <a:pt x="30" y="13"/>
                  </a:lnTo>
                  <a:lnTo>
                    <a:pt x="30" y="10"/>
                  </a:lnTo>
                  <a:lnTo>
                    <a:pt x="29" y="8"/>
                  </a:lnTo>
                  <a:lnTo>
                    <a:pt x="28" y="7"/>
                  </a:lnTo>
                  <a:lnTo>
                    <a:pt x="27" y="4"/>
                  </a:lnTo>
                  <a:lnTo>
                    <a:pt x="24" y="3"/>
                  </a:lnTo>
                  <a:lnTo>
                    <a:pt x="23" y="2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8" y="2"/>
                  </a:lnTo>
                  <a:lnTo>
                    <a:pt x="7" y="3"/>
                  </a:lnTo>
                  <a:lnTo>
                    <a:pt x="4" y="4"/>
                  </a:lnTo>
                  <a:lnTo>
                    <a:pt x="3" y="7"/>
                  </a:lnTo>
                  <a:lnTo>
                    <a:pt x="2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0"/>
                  </a:lnTo>
                  <a:lnTo>
                    <a:pt x="2" y="23"/>
                  </a:lnTo>
                  <a:lnTo>
                    <a:pt x="3" y="24"/>
                  </a:lnTo>
                  <a:lnTo>
                    <a:pt x="4" y="27"/>
                  </a:lnTo>
                  <a:lnTo>
                    <a:pt x="7" y="28"/>
                  </a:lnTo>
                  <a:lnTo>
                    <a:pt x="8" y="29"/>
                  </a:lnTo>
                  <a:lnTo>
                    <a:pt x="10" y="30"/>
                  </a:lnTo>
                  <a:lnTo>
                    <a:pt x="13" y="30"/>
                  </a:lnTo>
                  <a:lnTo>
                    <a:pt x="16" y="30"/>
                  </a:lnTo>
                  <a:lnTo>
                    <a:pt x="18" y="30"/>
                  </a:lnTo>
                  <a:lnTo>
                    <a:pt x="20" y="30"/>
                  </a:lnTo>
                  <a:lnTo>
                    <a:pt x="23" y="29"/>
                  </a:lnTo>
                  <a:lnTo>
                    <a:pt x="24" y="28"/>
                  </a:lnTo>
                  <a:lnTo>
                    <a:pt x="27" y="27"/>
                  </a:lnTo>
                  <a:lnTo>
                    <a:pt x="28" y="24"/>
                  </a:lnTo>
                  <a:lnTo>
                    <a:pt x="29" y="23"/>
                  </a:lnTo>
                  <a:lnTo>
                    <a:pt x="30" y="20"/>
                  </a:lnTo>
                  <a:lnTo>
                    <a:pt x="30" y="18"/>
                  </a:lnTo>
                  <a:lnTo>
                    <a:pt x="31" y="15"/>
                  </a:lnTo>
                  <a:lnTo>
                    <a:pt x="30" y="15"/>
                  </a:lnTo>
                </a:path>
              </a:pathLst>
            </a:custGeom>
            <a:solidFill>
              <a:srgbClr val="FFFFFF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31" name="Freeform 139"/>
            <p:cNvSpPr>
              <a:spLocks/>
            </p:cNvSpPr>
            <p:nvPr/>
          </p:nvSpPr>
          <p:spPr bwMode="auto">
            <a:xfrm>
              <a:off x="2968" y="3907"/>
              <a:ext cx="11" cy="10"/>
            </a:xfrm>
            <a:custGeom>
              <a:avLst/>
              <a:gdLst>
                <a:gd name="T0" fmla="*/ 0 w 38"/>
                <a:gd name="T1" fmla="*/ 0 h 37"/>
                <a:gd name="T2" fmla="*/ 0 w 38"/>
                <a:gd name="T3" fmla="*/ 0 h 37"/>
                <a:gd name="T4" fmla="*/ 0 w 38"/>
                <a:gd name="T5" fmla="*/ 0 h 37"/>
                <a:gd name="T6" fmla="*/ 0 w 38"/>
                <a:gd name="T7" fmla="*/ 0 h 37"/>
                <a:gd name="T8" fmla="*/ 0 w 38"/>
                <a:gd name="T9" fmla="*/ 0 h 37"/>
                <a:gd name="T10" fmla="*/ 0 w 38"/>
                <a:gd name="T11" fmla="*/ 0 h 37"/>
                <a:gd name="T12" fmla="*/ 0 w 38"/>
                <a:gd name="T13" fmla="*/ 0 h 37"/>
                <a:gd name="T14" fmla="*/ 0 w 38"/>
                <a:gd name="T15" fmla="*/ 0 h 37"/>
                <a:gd name="T16" fmla="*/ 0 w 38"/>
                <a:gd name="T17" fmla="*/ 0 h 37"/>
                <a:gd name="T18" fmla="*/ 0 w 38"/>
                <a:gd name="T19" fmla="*/ 0 h 37"/>
                <a:gd name="T20" fmla="*/ 0 w 38"/>
                <a:gd name="T21" fmla="*/ 0 h 37"/>
                <a:gd name="T22" fmla="*/ 0 w 38"/>
                <a:gd name="T23" fmla="*/ 0 h 37"/>
                <a:gd name="T24" fmla="*/ 0 w 38"/>
                <a:gd name="T25" fmla="*/ 0 h 37"/>
                <a:gd name="T26" fmla="*/ 0 w 38"/>
                <a:gd name="T27" fmla="*/ 0 h 37"/>
                <a:gd name="T28" fmla="*/ 0 w 38"/>
                <a:gd name="T29" fmla="*/ 0 h 37"/>
                <a:gd name="T30" fmla="*/ 0 w 38"/>
                <a:gd name="T31" fmla="*/ 0 h 37"/>
                <a:gd name="T32" fmla="*/ 0 w 38"/>
                <a:gd name="T33" fmla="*/ 0 h 37"/>
                <a:gd name="T34" fmla="*/ 0 w 38"/>
                <a:gd name="T35" fmla="*/ 0 h 37"/>
                <a:gd name="T36" fmla="*/ 0 w 38"/>
                <a:gd name="T37" fmla="*/ 0 h 37"/>
                <a:gd name="T38" fmla="*/ 0 w 38"/>
                <a:gd name="T39" fmla="*/ 0 h 37"/>
                <a:gd name="T40" fmla="*/ 0 w 38"/>
                <a:gd name="T41" fmla="*/ 0 h 37"/>
                <a:gd name="T42" fmla="*/ 0 w 38"/>
                <a:gd name="T43" fmla="*/ 0 h 37"/>
                <a:gd name="T44" fmla="*/ 0 w 38"/>
                <a:gd name="T45" fmla="*/ 0 h 37"/>
                <a:gd name="T46" fmla="*/ 0 w 38"/>
                <a:gd name="T47" fmla="*/ 0 h 37"/>
                <a:gd name="T48" fmla="*/ 0 w 38"/>
                <a:gd name="T49" fmla="*/ 0 h 37"/>
                <a:gd name="T50" fmla="*/ 0 w 38"/>
                <a:gd name="T51" fmla="*/ 0 h 37"/>
                <a:gd name="T52" fmla="*/ 0 w 38"/>
                <a:gd name="T53" fmla="*/ 0 h 37"/>
                <a:gd name="T54" fmla="*/ 0 w 38"/>
                <a:gd name="T55" fmla="*/ 0 h 37"/>
                <a:gd name="T56" fmla="*/ 0 w 38"/>
                <a:gd name="T57" fmla="*/ 0 h 37"/>
                <a:gd name="T58" fmla="*/ 0 w 38"/>
                <a:gd name="T59" fmla="*/ 0 h 37"/>
                <a:gd name="T60" fmla="*/ 0 w 38"/>
                <a:gd name="T61" fmla="*/ 0 h 37"/>
                <a:gd name="T62" fmla="*/ 0 w 38"/>
                <a:gd name="T63" fmla="*/ 0 h 37"/>
                <a:gd name="T64" fmla="*/ 0 w 38"/>
                <a:gd name="T65" fmla="*/ 0 h 37"/>
                <a:gd name="T66" fmla="*/ 0 w 38"/>
                <a:gd name="T67" fmla="*/ 0 h 37"/>
                <a:gd name="T68" fmla="*/ 0 w 38"/>
                <a:gd name="T69" fmla="*/ 0 h 37"/>
                <a:gd name="T70" fmla="*/ 0 w 38"/>
                <a:gd name="T71" fmla="*/ 0 h 37"/>
                <a:gd name="T72" fmla="*/ 0 w 38"/>
                <a:gd name="T73" fmla="*/ 0 h 37"/>
                <a:gd name="T74" fmla="*/ 0 w 38"/>
                <a:gd name="T75" fmla="*/ 0 h 37"/>
                <a:gd name="T76" fmla="*/ 0 w 38"/>
                <a:gd name="T77" fmla="*/ 0 h 37"/>
                <a:gd name="T78" fmla="*/ 0 w 38"/>
                <a:gd name="T79" fmla="*/ 0 h 37"/>
                <a:gd name="T80" fmla="*/ 0 w 38"/>
                <a:gd name="T81" fmla="*/ 0 h 3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8"/>
                <a:gd name="T124" fmla="*/ 0 h 37"/>
                <a:gd name="T125" fmla="*/ 38 w 38"/>
                <a:gd name="T126" fmla="*/ 37 h 3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8" h="37">
                  <a:moveTo>
                    <a:pt x="36" y="18"/>
                  </a:moveTo>
                  <a:lnTo>
                    <a:pt x="36" y="15"/>
                  </a:lnTo>
                  <a:lnTo>
                    <a:pt x="36" y="12"/>
                  </a:lnTo>
                  <a:lnTo>
                    <a:pt x="35" y="10"/>
                  </a:lnTo>
                  <a:lnTo>
                    <a:pt x="33" y="8"/>
                  </a:lnTo>
                  <a:lnTo>
                    <a:pt x="32" y="5"/>
                  </a:lnTo>
                  <a:lnTo>
                    <a:pt x="29" y="4"/>
                  </a:lnTo>
                  <a:lnTo>
                    <a:pt x="27" y="2"/>
                  </a:lnTo>
                  <a:lnTo>
                    <a:pt x="24" y="0"/>
                  </a:lnTo>
                  <a:lnTo>
                    <a:pt x="21" y="0"/>
                  </a:lnTo>
                  <a:lnTo>
                    <a:pt x="19" y="0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8" y="4"/>
                  </a:lnTo>
                  <a:lnTo>
                    <a:pt x="5" y="5"/>
                  </a:lnTo>
                  <a:lnTo>
                    <a:pt x="4" y="8"/>
                  </a:lnTo>
                  <a:lnTo>
                    <a:pt x="2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0" y="21"/>
                  </a:lnTo>
                  <a:lnTo>
                    <a:pt x="1" y="24"/>
                  </a:lnTo>
                  <a:lnTo>
                    <a:pt x="2" y="27"/>
                  </a:lnTo>
                  <a:lnTo>
                    <a:pt x="4" y="29"/>
                  </a:lnTo>
                  <a:lnTo>
                    <a:pt x="5" y="32"/>
                  </a:lnTo>
                  <a:lnTo>
                    <a:pt x="8" y="33"/>
                  </a:lnTo>
                  <a:lnTo>
                    <a:pt x="10" y="35"/>
                  </a:lnTo>
                  <a:lnTo>
                    <a:pt x="12" y="36"/>
                  </a:lnTo>
                  <a:lnTo>
                    <a:pt x="16" y="36"/>
                  </a:lnTo>
                  <a:lnTo>
                    <a:pt x="19" y="36"/>
                  </a:lnTo>
                  <a:lnTo>
                    <a:pt x="21" y="36"/>
                  </a:lnTo>
                  <a:lnTo>
                    <a:pt x="24" y="36"/>
                  </a:lnTo>
                  <a:lnTo>
                    <a:pt x="27" y="35"/>
                  </a:lnTo>
                  <a:lnTo>
                    <a:pt x="29" y="33"/>
                  </a:lnTo>
                  <a:lnTo>
                    <a:pt x="32" y="32"/>
                  </a:lnTo>
                  <a:lnTo>
                    <a:pt x="33" y="29"/>
                  </a:lnTo>
                  <a:lnTo>
                    <a:pt x="35" y="27"/>
                  </a:lnTo>
                  <a:lnTo>
                    <a:pt x="36" y="24"/>
                  </a:lnTo>
                  <a:lnTo>
                    <a:pt x="36" y="21"/>
                  </a:lnTo>
                  <a:lnTo>
                    <a:pt x="37" y="18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0439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冯诺依曼思想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217976" y="1765050"/>
            <a:ext cx="4445543" cy="2897883"/>
            <a:chOff x="1578690" y="1888133"/>
            <a:chExt cx="4688659" cy="3056361"/>
          </a:xfrm>
          <a:solidFill>
            <a:schemeClr val="accent6">
              <a:lumMod val="40000"/>
              <a:lumOff val="60000"/>
            </a:schemeClr>
          </a:solidFill>
        </p:grpSpPr>
        <p:grpSp>
          <p:nvGrpSpPr>
            <p:cNvPr id="5" name="组合 4"/>
            <p:cNvGrpSpPr/>
            <p:nvPr/>
          </p:nvGrpSpPr>
          <p:grpSpPr>
            <a:xfrm>
              <a:off x="1578690" y="1888133"/>
              <a:ext cx="4688659" cy="3056361"/>
              <a:chOff x="1499936" y="1888133"/>
              <a:chExt cx="4688659" cy="3056361"/>
            </a:xfrm>
            <a:grpFill/>
          </p:grpSpPr>
          <p:sp>
            <p:nvSpPr>
              <p:cNvPr id="7" name="Freeform 23"/>
              <p:cNvSpPr>
                <a:spLocks/>
              </p:cNvSpPr>
              <p:nvPr/>
            </p:nvSpPr>
            <p:spPr bwMode="auto">
              <a:xfrm rot="5400000">
                <a:off x="2316085" y="1071984"/>
                <a:ext cx="3056361" cy="4688659"/>
              </a:xfrm>
              <a:custGeom>
                <a:avLst/>
                <a:gdLst>
                  <a:gd name="T0" fmla="*/ 2147483647 w 768"/>
                  <a:gd name="T1" fmla="*/ 467981701 h 1189"/>
                  <a:gd name="T2" fmla="*/ 2147483647 w 768"/>
                  <a:gd name="T3" fmla="*/ 0 h 1189"/>
                  <a:gd name="T4" fmla="*/ 1745210502 w 768"/>
                  <a:gd name="T5" fmla="*/ 467981701 h 1189"/>
                  <a:gd name="T6" fmla="*/ 0 w 768"/>
                  <a:gd name="T7" fmla="*/ 1033204400 h 1189"/>
                  <a:gd name="T8" fmla="*/ 0 w 768"/>
                  <a:gd name="T9" fmla="*/ 1677437412 h 1189"/>
                  <a:gd name="T10" fmla="*/ 0 w 768"/>
                  <a:gd name="T11" fmla="*/ 2147483647 h 1189"/>
                  <a:gd name="T12" fmla="*/ 0 w 768"/>
                  <a:gd name="T13" fmla="*/ 2147483647 h 1189"/>
                  <a:gd name="T14" fmla="*/ 1737054542 w 768"/>
                  <a:gd name="T15" fmla="*/ 2147483647 h 1189"/>
                  <a:gd name="T16" fmla="*/ 2147483647 w 768"/>
                  <a:gd name="T17" fmla="*/ 2147483647 h 1189"/>
                  <a:gd name="T18" fmla="*/ 2147483647 w 768"/>
                  <a:gd name="T19" fmla="*/ 2147483647 h 1189"/>
                  <a:gd name="T20" fmla="*/ 2147483647 w 768"/>
                  <a:gd name="T21" fmla="*/ 2147483647 h 1189"/>
                  <a:gd name="T22" fmla="*/ 2147483647 w 768"/>
                  <a:gd name="T23" fmla="*/ 2147483647 h 1189"/>
                  <a:gd name="T24" fmla="*/ 2147483647 w 768"/>
                  <a:gd name="T25" fmla="*/ 1677437412 h 1189"/>
                  <a:gd name="T26" fmla="*/ 2147483647 w 768"/>
                  <a:gd name="T27" fmla="*/ 1033204400 h 1189"/>
                  <a:gd name="T28" fmla="*/ 2147483647 w 768"/>
                  <a:gd name="T29" fmla="*/ 467981701 h 118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768"/>
                  <a:gd name="T46" fmla="*/ 0 h 1189"/>
                  <a:gd name="T47" fmla="*/ 768 w 768"/>
                  <a:gd name="T48" fmla="*/ 1189 h 1189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768" h="1189">
                    <a:moveTo>
                      <a:pt x="553" y="77"/>
                    </a:moveTo>
                    <a:cubicBezTo>
                      <a:pt x="444" y="68"/>
                      <a:pt x="384" y="0"/>
                      <a:pt x="384" y="0"/>
                    </a:cubicBezTo>
                    <a:cubicBezTo>
                      <a:pt x="384" y="0"/>
                      <a:pt x="324" y="68"/>
                      <a:pt x="214" y="77"/>
                    </a:cubicBezTo>
                    <a:cubicBezTo>
                      <a:pt x="105" y="87"/>
                      <a:pt x="0" y="133"/>
                      <a:pt x="0" y="170"/>
                    </a:cubicBezTo>
                    <a:cubicBezTo>
                      <a:pt x="0" y="276"/>
                      <a:pt x="0" y="276"/>
                      <a:pt x="0" y="276"/>
                    </a:cubicBezTo>
                    <a:cubicBezTo>
                      <a:pt x="0" y="912"/>
                      <a:pt x="0" y="912"/>
                      <a:pt x="0" y="912"/>
                    </a:cubicBezTo>
                    <a:cubicBezTo>
                      <a:pt x="0" y="1018"/>
                      <a:pt x="0" y="1018"/>
                      <a:pt x="0" y="1018"/>
                    </a:cubicBezTo>
                    <a:cubicBezTo>
                      <a:pt x="0" y="1055"/>
                      <a:pt x="104" y="1101"/>
                      <a:pt x="213" y="1111"/>
                    </a:cubicBezTo>
                    <a:cubicBezTo>
                      <a:pt x="323" y="1121"/>
                      <a:pt x="382" y="1189"/>
                      <a:pt x="382" y="1189"/>
                    </a:cubicBezTo>
                    <a:cubicBezTo>
                      <a:pt x="382" y="1189"/>
                      <a:pt x="443" y="1121"/>
                      <a:pt x="553" y="1111"/>
                    </a:cubicBezTo>
                    <a:cubicBezTo>
                      <a:pt x="662" y="1101"/>
                      <a:pt x="768" y="1055"/>
                      <a:pt x="768" y="1018"/>
                    </a:cubicBezTo>
                    <a:cubicBezTo>
                      <a:pt x="768" y="912"/>
                      <a:pt x="768" y="912"/>
                      <a:pt x="768" y="912"/>
                    </a:cubicBezTo>
                    <a:cubicBezTo>
                      <a:pt x="768" y="276"/>
                      <a:pt x="768" y="276"/>
                      <a:pt x="768" y="276"/>
                    </a:cubicBezTo>
                    <a:cubicBezTo>
                      <a:pt x="768" y="170"/>
                      <a:pt x="768" y="170"/>
                      <a:pt x="768" y="170"/>
                    </a:cubicBezTo>
                    <a:cubicBezTo>
                      <a:pt x="768" y="133"/>
                      <a:pt x="663" y="87"/>
                      <a:pt x="553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 Light" panose="020B0502040204020203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 Light" panose="020B0502040204020203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 Light" panose="020B0502040204020203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 Light" panose="020B0502040204020203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 Light" panose="020B0502040204020203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 Light" panose="020B0502040204020203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 Light" panose="020B0502040204020203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 Light" panose="020B0502040204020203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 Light" panose="020B0502040204020203" pitchFamily="34" charset="-122"/>
                  </a:defRPr>
                </a:lvl9pPr>
              </a:lstStyle>
              <a:p>
                <a:endPara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2087221" y="2932493"/>
                <a:ext cx="3514087" cy="946030"/>
              </a:xfrm>
              <a:prstGeom prst="rect">
                <a:avLst/>
              </a:prstGeom>
              <a:grpFill/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569"/>
                  </a:spcBef>
                  <a:spcAft>
                    <a:spcPts val="569"/>
                  </a:spcAft>
                </a:pPr>
                <a:r>
                  <a:rPr lang="zh-CN" altLang="en-US" sz="2275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存储程序</a:t>
                </a:r>
                <a:r>
                  <a:rPr lang="zh-CN" altLang="en-US" sz="2275" b="1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：</a:t>
                </a:r>
                <a:r>
                  <a:rPr lang="zh-CN" altLang="en-US" sz="2275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将程序存放在计算机的存储器中；</a:t>
                </a:r>
              </a:p>
            </p:txBody>
          </p:sp>
        </p:grpSp>
        <p:sp>
          <p:nvSpPr>
            <p:cNvPr id="6" name="Freeform 72"/>
            <p:cNvSpPr>
              <a:spLocks noEditPoints="1"/>
            </p:cNvSpPr>
            <p:nvPr/>
          </p:nvSpPr>
          <p:spPr bwMode="auto">
            <a:xfrm>
              <a:off x="5096055" y="4321758"/>
              <a:ext cx="584007" cy="622736"/>
            </a:xfrm>
            <a:custGeom>
              <a:avLst/>
              <a:gdLst>
                <a:gd name="T0" fmla="*/ 147352097 w 358"/>
                <a:gd name="T1" fmla="*/ 338038029 h 382"/>
                <a:gd name="T2" fmla="*/ 373602235 w 358"/>
                <a:gd name="T3" fmla="*/ 72933121 h 382"/>
                <a:gd name="T4" fmla="*/ 386364314 w 358"/>
                <a:gd name="T5" fmla="*/ 130815858 h 382"/>
                <a:gd name="T6" fmla="*/ 389845664 w 358"/>
                <a:gd name="T7" fmla="*/ 206064418 h 382"/>
                <a:gd name="T8" fmla="*/ 392165847 w 358"/>
                <a:gd name="T9" fmla="*/ 283627374 h 382"/>
                <a:gd name="T10" fmla="*/ 372441067 w 358"/>
                <a:gd name="T11" fmla="*/ 363506778 h 382"/>
                <a:gd name="T12" fmla="*/ 314428974 w 358"/>
                <a:gd name="T13" fmla="*/ 442227386 h 382"/>
                <a:gd name="T14" fmla="*/ 199563735 w 358"/>
                <a:gd name="T15" fmla="*/ 261631717 h 382"/>
                <a:gd name="T16" fmla="*/ 142711733 w 358"/>
                <a:gd name="T17" fmla="*/ 228060009 h 382"/>
                <a:gd name="T18" fmla="*/ 145031915 w 358"/>
                <a:gd name="T19" fmla="*/ 240793845 h 382"/>
                <a:gd name="T20" fmla="*/ 201883917 w 358"/>
                <a:gd name="T21" fmla="*/ 273208909 h 382"/>
                <a:gd name="T22" fmla="*/ 199563735 w 358"/>
                <a:gd name="T23" fmla="*/ 261631717 h 382"/>
                <a:gd name="T24" fmla="*/ 334152677 w 358"/>
                <a:gd name="T25" fmla="*/ 157442360 h 382"/>
                <a:gd name="T26" fmla="*/ 305147169 w 358"/>
                <a:gd name="T27" fmla="*/ 144707447 h 382"/>
                <a:gd name="T28" fmla="*/ 198403644 w 358"/>
                <a:gd name="T29" fmla="*/ 81036080 h 382"/>
                <a:gd name="T30" fmla="*/ 171717241 w 358"/>
                <a:gd name="T31" fmla="*/ 62513631 h 382"/>
                <a:gd name="T32" fmla="*/ 198403644 w 358"/>
                <a:gd name="T33" fmla="*/ 81036080 h 382"/>
                <a:gd name="T34" fmla="*/ 236692035 w 358"/>
                <a:gd name="T35" fmla="*/ 45148917 h 382"/>
                <a:gd name="T36" fmla="*/ 223928879 w 358"/>
                <a:gd name="T37" fmla="*/ 74090841 h 382"/>
                <a:gd name="T38" fmla="*/ 299345636 w 358"/>
                <a:gd name="T39" fmla="*/ 119239741 h 382"/>
                <a:gd name="T40" fmla="*/ 317909247 w 358"/>
                <a:gd name="T41" fmla="*/ 92613273 h 382"/>
                <a:gd name="T42" fmla="*/ 299345636 w 358"/>
                <a:gd name="T43" fmla="*/ 119239741 h 382"/>
                <a:gd name="T44" fmla="*/ 288903740 w 358"/>
                <a:gd name="T45" fmla="*/ 63671350 h 382"/>
                <a:gd name="T46" fmla="*/ 262217269 w 358"/>
                <a:gd name="T47" fmla="*/ 82193800 h 382"/>
                <a:gd name="T48" fmla="*/ 211165723 w 358"/>
                <a:gd name="T49" fmla="*/ 241951564 h 382"/>
                <a:gd name="T50" fmla="*/ 154313721 w 358"/>
                <a:gd name="T51" fmla="*/ 208379857 h 382"/>
                <a:gd name="T52" fmla="*/ 156633903 w 358"/>
                <a:gd name="T53" fmla="*/ 219955974 h 382"/>
                <a:gd name="T54" fmla="*/ 213486982 w 358"/>
                <a:gd name="T55" fmla="*/ 253528757 h 382"/>
                <a:gd name="T56" fmla="*/ 211165723 w 358"/>
                <a:gd name="T57" fmla="*/ 241951564 h 382"/>
                <a:gd name="T58" fmla="*/ 182160215 w 358"/>
                <a:gd name="T59" fmla="*/ 120397461 h 382"/>
                <a:gd name="T60" fmla="*/ 215807164 w 358"/>
                <a:gd name="T61" fmla="*/ 225744570 h 382"/>
                <a:gd name="T62" fmla="*/ 257575828 w 358"/>
                <a:gd name="T63" fmla="*/ 104189390 h 382"/>
                <a:gd name="T64" fmla="*/ 157795071 w 358"/>
                <a:gd name="T65" fmla="*/ 275524348 h 382"/>
                <a:gd name="T66" fmla="*/ 149672280 w 358"/>
                <a:gd name="T67" fmla="*/ 250055600 h 38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358"/>
                <a:gd name="T103" fmla="*/ 0 h 382"/>
                <a:gd name="T104" fmla="*/ 358 w 358"/>
                <a:gd name="T105" fmla="*/ 382 h 382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358" h="382">
                  <a:moveTo>
                    <a:pt x="131" y="382"/>
                  </a:moveTo>
                  <a:cubicBezTo>
                    <a:pt x="135" y="352"/>
                    <a:pt x="135" y="320"/>
                    <a:pt x="127" y="292"/>
                  </a:cubicBezTo>
                  <a:cubicBezTo>
                    <a:pt x="0" y="220"/>
                    <a:pt x="34" y="56"/>
                    <a:pt x="140" y="23"/>
                  </a:cubicBezTo>
                  <a:cubicBezTo>
                    <a:pt x="196" y="0"/>
                    <a:pt x="272" y="14"/>
                    <a:pt x="322" y="63"/>
                  </a:cubicBezTo>
                  <a:cubicBezTo>
                    <a:pt x="358" y="99"/>
                    <a:pt x="340" y="109"/>
                    <a:pt x="340" y="109"/>
                  </a:cubicBezTo>
                  <a:cubicBezTo>
                    <a:pt x="333" y="113"/>
                    <a:pt x="333" y="113"/>
                    <a:pt x="333" y="113"/>
                  </a:cubicBezTo>
                  <a:cubicBezTo>
                    <a:pt x="337" y="130"/>
                    <a:pt x="345" y="162"/>
                    <a:pt x="344" y="166"/>
                  </a:cubicBezTo>
                  <a:cubicBezTo>
                    <a:pt x="342" y="172"/>
                    <a:pt x="336" y="178"/>
                    <a:pt x="336" y="178"/>
                  </a:cubicBezTo>
                  <a:cubicBezTo>
                    <a:pt x="354" y="239"/>
                    <a:pt x="354" y="239"/>
                    <a:pt x="354" y="239"/>
                  </a:cubicBezTo>
                  <a:cubicBezTo>
                    <a:pt x="338" y="245"/>
                    <a:pt x="338" y="245"/>
                    <a:pt x="338" y="245"/>
                  </a:cubicBezTo>
                  <a:cubicBezTo>
                    <a:pt x="341" y="265"/>
                    <a:pt x="343" y="281"/>
                    <a:pt x="341" y="300"/>
                  </a:cubicBezTo>
                  <a:cubicBezTo>
                    <a:pt x="341" y="304"/>
                    <a:pt x="330" y="313"/>
                    <a:pt x="321" y="314"/>
                  </a:cubicBezTo>
                  <a:cubicBezTo>
                    <a:pt x="267" y="317"/>
                    <a:pt x="267" y="317"/>
                    <a:pt x="267" y="317"/>
                  </a:cubicBezTo>
                  <a:cubicBezTo>
                    <a:pt x="271" y="382"/>
                    <a:pt x="271" y="382"/>
                    <a:pt x="271" y="382"/>
                  </a:cubicBezTo>
                  <a:cubicBezTo>
                    <a:pt x="131" y="382"/>
                    <a:pt x="131" y="382"/>
                    <a:pt x="131" y="382"/>
                  </a:cubicBezTo>
                  <a:close/>
                  <a:moveTo>
                    <a:pt x="172" y="226"/>
                  </a:moveTo>
                  <a:cubicBezTo>
                    <a:pt x="132" y="196"/>
                    <a:pt x="132" y="196"/>
                    <a:pt x="132" y="196"/>
                  </a:cubicBezTo>
                  <a:cubicBezTo>
                    <a:pt x="129" y="193"/>
                    <a:pt x="125" y="194"/>
                    <a:pt x="123" y="197"/>
                  </a:cubicBezTo>
                  <a:cubicBezTo>
                    <a:pt x="123" y="197"/>
                    <a:pt x="123" y="197"/>
                    <a:pt x="123" y="197"/>
                  </a:cubicBezTo>
                  <a:cubicBezTo>
                    <a:pt x="121" y="201"/>
                    <a:pt x="122" y="205"/>
                    <a:pt x="125" y="208"/>
                  </a:cubicBezTo>
                  <a:cubicBezTo>
                    <a:pt x="165" y="238"/>
                    <a:pt x="165" y="238"/>
                    <a:pt x="165" y="238"/>
                  </a:cubicBezTo>
                  <a:cubicBezTo>
                    <a:pt x="168" y="240"/>
                    <a:pt x="172" y="239"/>
                    <a:pt x="174" y="236"/>
                  </a:cubicBezTo>
                  <a:cubicBezTo>
                    <a:pt x="174" y="236"/>
                    <a:pt x="174" y="236"/>
                    <a:pt x="174" y="236"/>
                  </a:cubicBezTo>
                  <a:cubicBezTo>
                    <a:pt x="176" y="233"/>
                    <a:pt x="175" y="228"/>
                    <a:pt x="172" y="226"/>
                  </a:cubicBezTo>
                  <a:close/>
                  <a:moveTo>
                    <a:pt x="263" y="136"/>
                  </a:moveTo>
                  <a:cubicBezTo>
                    <a:pt x="288" y="136"/>
                    <a:pt x="288" y="136"/>
                    <a:pt x="288" y="136"/>
                  </a:cubicBezTo>
                  <a:cubicBezTo>
                    <a:pt x="288" y="125"/>
                    <a:pt x="288" y="125"/>
                    <a:pt x="288" y="125"/>
                  </a:cubicBezTo>
                  <a:cubicBezTo>
                    <a:pt x="263" y="125"/>
                    <a:pt x="263" y="125"/>
                    <a:pt x="263" y="125"/>
                  </a:cubicBezTo>
                  <a:cubicBezTo>
                    <a:pt x="263" y="136"/>
                    <a:pt x="263" y="136"/>
                    <a:pt x="263" y="136"/>
                  </a:cubicBezTo>
                  <a:close/>
                  <a:moveTo>
                    <a:pt x="171" y="70"/>
                  </a:moveTo>
                  <a:cubicBezTo>
                    <a:pt x="158" y="48"/>
                    <a:pt x="158" y="48"/>
                    <a:pt x="158" y="48"/>
                  </a:cubicBezTo>
                  <a:cubicBezTo>
                    <a:pt x="148" y="54"/>
                    <a:pt x="148" y="54"/>
                    <a:pt x="148" y="54"/>
                  </a:cubicBezTo>
                  <a:cubicBezTo>
                    <a:pt x="161" y="76"/>
                    <a:pt x="161" y="76"/>
                    <a:pt x="161" y="76"/>
                  </a:cubicBezTo>
                  <a:cubicBezTo>
                    <a:pt x="171" y="70"/>
                    <a:pt x="171" y="70"/>
                    <a:pt x="171" y="70"/>
                  </a:cubicBezTo>
                  <a:close/>
                  <a:moveTo>
                    <a:pt x="204" y="64"/>
                  </a:moveTo>
                  <a:cubicBezTo>
                    <a:pt x="204" y="39"/>
                    <a:pt x="204" y="39"/>
                    <a:pt x="204" y="39"/>
                  </a:cubicBezTo>
                  <a:cubicBezTo>
                    <a:pt x="193" y="39"/>
                    <a:pt x="193" y="39"/>
                    <a:pt x="193" y="39"/>
                  </a:cubicBezTo>
                  <a:cubicBezTo>
                    <a:pt x="193" y="64"/>
                    <a:pt x="193" y="64"/>
                    <a:pt x="193" y="64"/>
                  </a:cubicBezTo>
                  <a:cubicBezTo>
                    <a:pt x="204" y="64"/>
                    <a:pt x="204" y="64"/>
                    <a:pt x="204" y="64"/>
                  </a:cubicBezTo>
                  <a:close/>
                  <a:moveTo>
                    <a:pt x="258" y="103"/>
                  </a:moveTo>
                  <a:cubicBezTo>
                    <a:pt x="279" y="90"/>
                    <a:pt x="279" y="90"/>
                    <a:pt x="279" y="90"/>
                  </a:cubicBezTo>
                  <a:cubicBezTo>
                    <a:pt x="274" y="80"/>
                    <a:pt x="274" y="80"/>
                    <a:pt x="274" y="80"/>
                  </a:cubicBezTo>
                  <a:cubicBezTo>
                    <a:pt x="252" y="93"/>
                    <a:pt x="252" y="93"/>
                    <a:pt x="252" y="93"/>
                  </a:cubicBezTo>
                  <a:cubicBezTo>
                    <a:pt x="258" y="103"/>
                    <a:pt x="258" y="103"/>
                    <a:pt x="258" y="103"/>
                  </a:cubicBezTo>
                  <a:close/>
                  <a:moveTo>
                    <a:pt x="236" y="76"/>
                  </a:moveTo>
                  <a:cubicBezTo>
                    <a:pt x="249" y="55"/>
                    <a:pt x="249" y="55"/>
                    <a:pt x="249" y="55"/>
                  </a:cubicBezTo>
                  <a:cubicBezTo>
                    <a:pt x="239" y="49"/>
                    <a:pt x="239" y="49"/>
                    <a:pt x="239" y="49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36" y="76"/>
                    <a:pt x="236" y="76"/>
                    <a:pt x="236" y="76"/>
                  </a:cubicBezTo>
                  <a:close/>
                  <a:moveTo>
                    <a:pt x="182" y="209"/>
                  </a:moveTo>
                  <a:cubicBezTo>
                    <a:pt x="142" y="178"/>
                    <a:pt x="142" y="178"/>
                    <a:pt x="142" y="178"/>
                  </a:cubicBezTo>
                  <a:cubicBezTo>
                    <a:pt x="139" y="176"/>
                    <a:pt x="135" y="177"/>
                    <a:pt x="133" y="180"/>
                  </a:cubicBezTo>
                  <a:cubicBezTo>
                    <a:pt x="133" y="180"/>
                    <a:pt x="133" y="180"/>
                    <a:pt x="133" y="180"/>
                  </a:cubicBezTo>
                  <a:cubicBezTo>
                    <a:pt x="131" y="183"/>
                    <a:pt x="132" y="188"/>
                    <a:pt x="135" y="190"/>
                  </a:cubicBezTo>
                  <a:cubicBezTo>
                    <a:pt x="175" y="221"/>
                    <a:pt x="175" y="221"/>
                    <a:pt x="175" y="221"/>
                  </a:cubicBezTo>
                  <a:cubicBezTo>
                    <a:pt x="178" y="223"/>
                    <a:pt x="182" y="222"/>
                    <a:pt x="184" y="219"/>
                  </a:cubicBezTo>
                  <a:cubicBezTo>
                    <a:pt x="184" y="219"/>
                    <a:pt x="184" y="219"/>
                    <a:pt x="184" y="219"/>
                  </a:cubicBezTo>
                  <a:cubicBezTo>
                    <a:pt x="186" y="216"/>
                    <a:pt x="185" y="211"/>
                    <a:pt x="182" y="209"/>
                  </a:cubicBezTo>
                  <a:close/>
                  <a:moveTo>
                    <a:pt x="222" y="90"/>
                  </a:moveTo>
                  <a:cubicBezTo>
                    <a:pt x="198" y="76"/>
                    <a:pt x="169" y="83"/>
                    <a:pt x="157" y="104"/>
                  </a:cubicBezTo>
                  <a:cubicBezTo>
                    <a:pt x="144" y="126"/>
                    <a:pt x="160" y="151"/>
                    <a:pt x="149" y="174"/>
                  </a:cubicBezTo>
                  <a:cubicBezTo>
                    <a:pt x="186" y="195"/>
                    <a:pt x="186" y="195"/>
                    <a:pt x="186" y="195"/>
                  </a:cubicBezTo>
                  <a:cubicBezTo>
                    <a:pt x="200" y="174"/>
                    <a:pt x="229" y="176"/>
                    <a:pt x="242" y="154"/>
                  </a:cubicBezTo>
                  <a:cubicBezTo>
                    <a:pt x="255" y="132"/>
                    <a:pt x="245" y="104"/>
                    <a:pt x="222" y="90"/>
                  </a:cubicBezTo>
                  <a:close/>
                  <a:moveTo>
                    <a:pt x="129" y="216"/>
                  </a:moveTo>
                  <a:cubicBezTo>
                    <a:pt x="125" y="224"/>
                    <a:pt x="128" y="233"/>
                    <a:pt x="136" y="238"/>
                  </a:cubicBezTo>
                  <a:cubicBezTo>
                    <a:pt x="142" y="241"/>
                    <a:pt x="150" y="240"/>
                    <a:pt x="155" y="236"/>
                  </a:cubicBezTo>
                  <a:lnTo>
                    <a:pt x="129" y="216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endParaRPr lang="zh-CN" altLang="en-US" sz="1707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489900" y="1754805"/>
            <a:ext cx="4801772" cy="2897881"/>
            <a:chOff x="6642334" y="1888133"/>
            <a:chExt cx="4688655" cy="3056359"/>
          </a:xfrm>
        </p:grpSpPr>
        <p:grpSp>
          <p:nvGrpSpPr>
            <p:cNvPr id="10" name="组合 9"/>
            <p:cNvGrpSpPr/>
            <p:nvPr/>
          </p:nvGrpSpPr>
          <p:grpSpPr>
            <a:xfrm>
              <a:off x="6642334" y="1888133"/>
              <a:ext cx="4688655" cy="3056359"/>
              <a:chOff x="6563580" y="1888133"/>
              <a:chExt cx="4688655" cy="3056359"/>
            </a:xfrm>
          </p:grpSpPr>
          <p:sp>
            <p:nvSpPr>
              <p:cNvPr id="12" name="Freeform 23"/>
              <p:cNvSpPr>
                <a:spLocks/>
              </p:cNvSpPr>
              <p:nvPr/>
            </p:nvSpPr>
            <p:spPr bwMode="auto">
              <a:xfrm rot="5400000">
                <a:off x="7379728" y="1071985"/>
                <a:ext cx="3056359" cy="4688655"/>
              </a:xfrm>
              <a:custGeom>
                <a:avLst/>
                <a:gdLst>
                  <a:gd name="T0" fmla="*/ 2147483647 w 768"/>
                  <a:gd name="T1" fmla="*/ 467981701 h 1189"/>
                  <a:gd name="T2" fmla="*/ 2147483647 w 768"/>
                  <a:gd name="T3" fmla="*/ 0 h 1189"/>
                  <a:gd name="T4" fmla="*/ 1745210502 w 768"/>
                  <a:gd name="T5" fmla="*/ 467981701 h 1189"/>
                  <a:gd name="T6" fmla="*/ 0 w 768"/>
                  <a:gd name="T7" fmla="*/ 1033204400 h 1189"/>
                  <a:gd name="T8" fmla="*/ 0 w 768"/>
                  <a:gd name="T9" fmla="*/ 1677437412 h 1189"/>
                  <a:gd name="T10" fmla="*/ 0 w 768"/>
                  <a:gd name="T11" fmla="*/ 2147483647 h 1189"/>
                  <a:gd name="T12" fmla="*/ 0 w 768"/>
                  <a:gd name="T13" fmla="*/ 2147483647 h 1189"/>
                  <a:gd name="T14" fmla="*/ 1737054542 w 768"/>
                  <a:gd name="T15" fmla="*/ 2147483647 h 1189"/>
                  <a:gd name="T16" fmla="*/ 2147483647 w 768"/>
                  <a:gd name="T17" fmla="*/ 2147483647 h 1189"/>
                  <a:gd name="T18" fmla="*/ 2147483647 w 768"/>
                  <a:gd name="T19" fmla="*/ 2147483647 h 1189"/>
                  <a:gd name="T20" fmla="*/ 2147483647 w 768"/>
                  <a:gd name="T21" fmla="*/ 2147483647 h 1189"/>
                  <a:gd name="T22" fmla="*/ 2147483647 w 768"/>
                  <a:gd name="T23" fmla="*/ 2147483647 h 1189"/>
                  <a:gd name="T24" fmla="*/ 2147483647 w 768"/>
                  <a:gd name="T25" fmla="*/ 1677437412 h 1189"/>
                  <a:gd name="T26" fmla="*/ 2147483647 w 768"/>
                  <a:gd name="T27" fmla="*/ 1033204400 h 1189"/>
                  <a:gd name="T28" fmla="*/ 2147483647 w 768"/>
                  <a:gd name="T29" fmla="*/ 467981701 h 118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768"/>
                  <a:gd name="T46" fmla="*/ 0 h 1189"/>
                  <a:gd name="T47" fmla="*/ 768 w 768"/>
                  <a:gd name="T48" fmla="*/ 1189 h 1189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768" h="1189">
                    <a:moveTo>
                      <a:pt x="553" y="77"/>
                    </a:moveTo>
                    <a:cubicBezTo>
                      <a:pt x="444" y="68"/>
                      <a:pt x="384" y="0"/>
                      <a:pt x="384" y="0"/>
                    </a:cubicBezTo>
                    <a:cubicBezTo>
                      <a:pt x="384" y="0"/>
                      <a:pt x="324" y="68"/>
                      <a:pt x="214" y="77"/>
                    </a:cubicBezTo>
                    <a:cubicBezTo>
                      <a:pt x="105" y="87"/>
                      <a:pt x="0" y="133"/>
                      <a:pt x="0" y="170"/>
                    </a:cubicBezTo>
                    <a:cubicBezTo>
                      <a:pt x="0" y="276"/>
                      <a:pt x="0" y="276"/>
                      <a:pt x="0" y="276"/>
                    </a:cubicBezTo>
                    <a:cubicBezTo>
                      <a:pt x="0" y="912"/>
                      <a:pt x="0" y="912"/>
                      <a:pt x="0" y="912"/>
                    </a:cubicBezTo>
                    <a:cubicBezTo>
                      <a:pt x="0" y="1018"/>
                      <a:pt x="0" y="1018"/>
                      <a:pt x="0" y="1018"/>
                    </a:cubicBezTo>
                    <a:cubicBezTo>
                      <a:pt x="0" y="1055"/>
                      <a:pt x="104" y="1101"/>
                      <a:pt x="213" y="1111"/>
                    </a:cubicBezTo>
                    <a:cubicBezTo>
                      <a:pt x="323" y="1121"/>
                      <a:pt x="382" y="1189"/>
                      <a:pt x="382" y="1189"/>
                    </a:cubicBezTo>
                    <a:cubicBezTo>
                      <a:pt x="382" y="1189"/>
                      <a:pt x="443" y="1121"/>
                      <a:pt x="553" y="1111"/>
                    </a:cubicBezTo>
                    <a:cubicBezTo>
                      <a:pt x="662" y="1101"/>
                      <a:pt x="768" y="1055"/>
                      <a:pt x="768" y="1018"/>
                    </a:cubicBezTo>
                    <a:cubicBezTo>
                      <a:pt x="768" y="912"/>
                      <a:pt x="768" y="912"/>
                      <a:pt x="768" y="912"/>
                    </a:cubicBezTo>
                    <a:cubicBezTo>
                      <a:pt x="768" y="276"/>
                      <a:pt x="768" y="276"/>
                      <a:pt x="768" y="276"/>
                    </a:cubicBezTo>
                    <a:cubicBezTo>
                      <a:pt x="768" y="170"/>
                      <a:pt x="768" y="170"/>
                      <a:pt x="768" y="170"/>
                    </a:cubicBezTo>
                    <a:cubicBezTo>
                      <a:pt x="768" y="133"/>
                      <a:pt x="663" y="87"/>
                      <a:pt x="553" y="77"/>
                    </a:cubicBezTo>
                    <a:close/>
                  </a:path>
                </a:pathLst>
              </a:custGeom>
              <a:solidFill>
                <a:srgbClr val="0066BE">
                  <a:alpha val="79999"/>
                </a:srgbClr>
              </a:solidFill>
              <a:ln>
                <a:noFill/>
              </a:ln>
              <a:extLst/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 Light" panose="020B0502040204020203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 Light" panose="020B0502040204020203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 Light" panose="020B0502040204020203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 Light" panose="020B0502040204020203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 Light" panose="020B0502040204020203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 Light" panose="020B0502040204020203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 Light" panose="020B0502040204020203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 Light" panose="020B0502040204020203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微软雅黑 Light" panose="020B0502040204020203" pitchFamily="34" charset="-122"/>
                  </a:defRPr>
                </a:lvl9pPr>
              </a:lstStyle>
              <a:p>
                <a:endParaRPr lang="zh-CN" altLang="en-US" sz="227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7134322" y="2267858"/>
                <a:ext cx="3737670" cy="227530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569"/>
                  </a:spcBef>
                  <a:spcAft>
                    <a:spcPts val="569"/>
                  </a:spcAft>
                </a:pPr>
                <a:r>
                  <a:rPr lang="zh-CN" altLang="en-US" sz="2275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程序控制</a:t>
                </a:r>
                <a:r>
                  <a:rPr lang="zh-CN" altLang="en-US" sz="2275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： 按指令地址访问存储器并取出指令，经译码依次产生指令执行所需的控制信号，实现对计算的控制，完成指令的功能。</a:t>
                </a:r>
              </a:p>
            </p:txBody>
          </p:sp>
        </p:grpSp>
        <p:sp>
          <p:nvSpPr>
            <p:cNvPr id="11" name="Freeform 72"/>
            <p:cNvSpPr>
              <a:spLocks noEditPoints="1"/>
            </p:cNvSpPr>
            <p:nvPr/>
          </p:nvSpPr>
          <p:spPr bwMode="auto">
            <a:xfrm>
              <a:off x="10124736" y="4321756"/>
              <a:ext cx="584007" cy="622736"/>
            </a:xfrm>
            <a:custGeom>
              <a:avLst/>
              <a:gdLst>
                <a:gd name="T0" fmla="*/ 147352097 w 358"/>
                <a:gd name="T1" fmla="*/ 338038029 h 382"/>
                <a:gd name="T2" fmla="*/ 373602235 w 358"/>
                <a:gd name="T3" fmla="*/ 72933121 h 382"/>
                <a:gd name="T4" fmla="*/ 386364314 w 358"/>
                <a:gd name="T5" fmla="*/ 130815858 h 382"/>
                <a:gd name="T6" fmla="*/ 389845664 w 358"/>
                <a:gd name="T7" fmla="*/ 206064418 h 382"/>
                <a:gd name="T8" fmla="*/ 392165847 w 358"/>
                <a:gd name="T9" fmla="*/ 283627374 h 382"/>
                <a:gd name="T10" fmla="*/ 372441067 w 358"/>
                <a:gd name="T11" fmla="*/ 363506778 h 382"/>
                <a:gd name="T12" fmla="*/ 314428974 w 358"/>
                <a:gd name="T13" fmla="*/ 442227386 h 382"/>
                <a:gd name="T14" fmla="*/ 199563735 w 358"/>
                <a:gd name="T15" fmla="*/ 261631717 h 382"/>
                <a:gd name="T16" fmla="*/ 142711733 w 358"/>
                <a:gd name="T17" fmla="*/ 228060009 h 382"/>
                <a:gd name="T18" fmla="*/ 145031915 w 358"/>
                <a:gd name="T19" fmla="*/ 240793845 h 382"/>
                <a:gd name="T20" fmla="*/ 201883917 w 358"/>
                <a:gd name="T21" fmla="*/ 273208909 h 382"/>
                <a:gd name="T22" fmla="*/ 199563735 w 358"/>
                <a:gd name="T23" fmla="*/ 261631717 h 382"/>
                <a:gd name="T24" fmla="*/ 334152677 w 358"/>
                <a:gd name="T25" fmla="*/ 157442360 h 382"/>
                <a:gd name="T26" fmla="*/ 305147169 w 358"/>
                <a:gd name="T27" fmla="*/ 144707447 h 382"/>
                <a:gd name="T28" fmla="*/ 198403644 w 358"/>
                <a:gd name="T29" fmla="*/ 81036080 h 382"/>
                <a:gd name="T30" fmla="*/ 171717241 w 358"/>
                <a:gd name="T31" fmla="*/ 62513631 h 382"/>
                <a:gd name="T32" fmla="*/ 198403644 w 358"/>
                <a:gd name="T33" fmla="*/ 81036080 h 382"/>
                <a:gd name="T34" fmla="*/ 236692035 w 358"/>
                <a:gd name="T35" fmla="*/ 45148917 h 382"/>
                <a:gd name="T36" fmla="*/ 223928879 w 358"/>
                <a:gd name="T37" fmla="*/ 74090841 h 382"/>
                <a:gd name="T38" fmla="*/ 299345636 w 358"/>
                <a:gd name="T39" fmla="*/ 119239741 h 382"/>
                <a:gd name="T40" fmla="*/ 317909247 w 358"/>
                <a:gd name="T41" fmla="*/ 92613273 h 382"/>
                <a:gd name="T42" fmla="*/ 299345636 w 358"/>
                <a:gd name="T43" fmla="*/ 119239741 h 382"/>
                <a:gd name="T44" fmla="*/ 288903740 w 358"/>
                <a:gd name="T45" fmla="*/ 63671350 h 382"/>
                <a:gd name="T46" fmla="*/ 262217269 w 358"/>
                <a:gd name="T47" fmla="*/ 82193800 h 382"/>
                <a:gd name="T48" fmla="*/ 211165723 w 358"/>
                <a:gd name="T49" fmla="*/ 241951564 h 382"/>
                <a:gd name="T50" fmla="*/ 154313721 w 358"/>
                <a:gd name="T51" fmla="*/ 208379857 h 382"/>
                <a:gd name="T52" fmla="*/ 156633903 w 358"/>
                <a:gd name="T53" fmla="*/ 219955974 h 382"/>
                <a:gd name="T54" fmla="*/ 213486982 w 358"/>
                <a:gd name="T55" fmla="*/ 253528757 h 382"/>
                <a:gd name="T56" fmla="*/ 211165723 w 358"/>
                <a:gd name="T57" fmla="*/ 241951564 h 382"/>
                <a:gd name="T58" fmla="*/ 182160215 w 358"/>
                <a:gd name="T59" fmla="*/ 120397461 h 382"/>
                <a:gd name="T60" fmla="*/ 215807164 w 358"/>
                <a:gd name="T61" fmla="*/ 225744570 h 382"/>
                <a:gd name="T62" fmla="*/ 257575828 w 358"/>
                <a:gd name="T63" fmla="*/ 104189390 h 382"/>
                <a:gd name="T64" fmla="*/ 157795071 w 358"/>
                <a:gd name="T65" fmla="*/ 275524348 h 382"/>
                <a:gd name="T66" fmla="*/ 149672280 w 358"/>
                <a:gd name="T67" fmla="*/ 250055600 h 38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358"/>
                <a:gd name="T103" fmla="*/ 0 h 382"/>
                <a:gd name="T104" fmla="*/ 358 w 358"/>
                <a:gd name="T105" fmla="*/ 382 h 382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358" h="382">
                  <a:moveTo>
                    <a:pt x="131" y="382"/>
                  </a:moveTo>
                  <a:cubicBezTo>
                    <a:pt x="135" y="352"/>
                    <a:pt x="135" y="320"/>
                    <a:pt x="127" y="292"/>
                  </a:cubicBezTo>
                  <a:cubicBezTo>
                    <a:pt x="0" y="220"/>
                    <a:pt x="34" y="56"/>
                    <a:pt x="140" y="23"/>
                  </a:cubicBezTo>
                  <a:cubicBezTo>
                    <a:pt x="196" y="0"/>
                    <a:pt x="272" y="14"/>
                    <a:pt x="322" y="63"/>
                  </a:cubicBezTo>
                  <a:cubicBezTo>
                    <a:pt x="358" y="99"/>
                    <a:pt x="340" y="109"/>
                    <a:pt x="340" y="109"/>
                  </a:cubicBezTo>
                  <a:cubicBezTo>
                    <a:pt x="333" y="113"/>
                    <a:pt x="333" y="113"/>
                    <a:pt x="333" y="113"/>
                  </a:cubicBezTo>
                  <a:cubicBezTo>
                    <a:pt x="337" y="130"/>
                    <a:pt x="345" y="162"/>
                    <a:pt x="344" y="166"/>
                  </a:cubicBezTo>
                  <a:cubicBezTo>
                    <a:pt x="342" y="172"/>
                    <a:pt x="336" y="178"/>
                    <a:pt x="336" y="178"/>
                  </a:cubicBezTo>
                  <a:cubicBezTo>
                    <a:pt x="354" y="239"/>
                    <a:pt x="354" y="239"/>
                    <a:pt x="354" y="239"/>
                  </a:cubicBezTo>
                  <a:cubicBezTo>
                    <a:pt x="338" y="245"/>
                    <a:pt x="338" y="245"/>
                    <a:pt x="338" y="245"/>
                  </a:cubicBezTo>
                  <a:cubicBezTo>
                    <a:pt x="341" y="265"/>
                    <a:pt x="343" y="281"/>
                    <a:pt x="341" y="300"/>
                  </a:cubicBezTo>
                  <a:cubicBezTo>
                    <a:pt x="341" y="304"/>
                    <a:pt x="330" y="313"/>
                    <a:pt x="321" y="314"/>
                  </a:cubicBezTo>
                  <a:cubicBezTo>
                    <a:pt x="267" y="317"/>
                    <a:pt x="267" y="317"/>
                    <a:pt x="267" y="317"/>
                  </a:cubicBezTo>
                  <a:cubicBezTo>
                    <a:pt x="271" y="382"/>
                    <a:pt x="271" y="382"/>
                    <a:pt x="271" y="382"/>
                  </a:cubicBezTo>
                  <a:cubicBezTo>
                    <a:pt x="131" y="382"/>
                    <a:pt x="131" y="382"/>
                    <a:pt x="131" y="382"/>
                  </a:cubicBezTo>
                  <a:close/>
                  <a:moveTo>
                    <a:pt x="172" y="226"/>
                  </a:moveTo>
                  <a:cubicBezTo>
                    <a:pt x="132" y="196"/>
                    <a:pt x="132" y="196"/>
                    <a:pt x="132" y="196"/>
                  </a:cubicBezTo>
                  <a:cubicBezTo>
                    <a:pt x="129" y="193"/>
                    <a:pt x="125" y="194"/>
                    <a:pt x="123" y="197"/>
                  </a:cubicBezTo>
                  <a:cubicBezTo>
                    <a:pt x="123" y="197"/>
                    <a:pt x="123" y="197"/>
                    <a:pt x="123" y="197"/>
                  </a:cubicBezTo>
                  <a:cubicBezTo>
                    <a:pt x="121" y="201"/>
                    <a:pt x="122" y="205"/>
                    <a:pt x="125" y="208"/>
                  </a:cubicBezTo>
                  <a:cubicBezTo>
                    <a:pt x="165" y="238"/>
                    <a:pt x="165" y="238"/>
                    <a:pt x="165" y="238"/>
                  </a:cubicBezTo>
                  <a:cubicBezTo>
                    <a:pt x="168" y="240"/>
                    <a:pt x="172" y="239"/>
                    <a:pt x="174" y="236"/>
                  </a:cubicBezTo>
                  <a:cubicBezTo>
                    <a:pt x="174" y="236"/>
                    <a:pt x="174" y="236"/>
                    <a:pt x="174" y="236"/>
                  </a:cubicBezTo>
                  <a:cubicBezTo>
                    <a:pt x="176" y="233"/>
                    <a:pt x="175" y="228"/>
                    <a:pt x="172" y="226"/>
                  </a:cubicBezTo>
                  <a:close/>
                  <a:moveTo>
                    <a:pt x="263" y="136"/>
                  </a:moveTo>
                  <a:cubicBezTo>
                    <a:pt x="288" y="136"/>
                    <a:pt x="288" y="136"/>
                    <a:pt x="288" y="136"/>
                  </a:cubicBezTo>
                  <a:cubicBezTo>
                    <a:pt x="288" y="125"/>
                    <a:pt x="288" y="125"/>
                    <a:pt x="288" y="125"/>
                  </a:cubicBezTo>
                  <a:cubicBezTo>
                    <a:pt x="263" y="125"/>
                    <a:pt x="263" y="125"/>
                    <a:pt x="263" y="125"/>
                  </a:cubicBezTo>
                  <a:cubicBezTo>
                    <a:pt x="263" y="136"/>
                    <a:pt x="263" y="136"/>
                    <a:pt x="263" y="136"/>
                  </a:cubicBezTo>
                  <a:close/>
                  <a:moveTo>
                    <a:pt x="171" y="70"/>
                  </a:moveTo>
                  <a:cubicBezTo>
                    <a:pt x="158" y="48"/>
                    <a:pt x="158" y="48"/>
                    <a:pt x="158" y="48"/>
                  </a:cubicBezTo>
                  <a:cubicBezTo>
                    <a:pt x="148" y="54"/>
                    <a:pt x="148" y="54"/>
                    <a:pt x="148" y="54"/>
                  </a:cubicBezTo>
                  <a:cubicBezTo>
                    <a:pt x="161" y="76"/>
                    <a:pt x="161" y="76"/>
                    <a:pt x="161" y="76"/>
                  </a:cubicBezTo>
                  <a:cubicBezTo>
                    <a:pt x="171" y="70"/>
                    <a:pt x="171" y="70"/>
                    <a:pt x="171" y="70"/>
                  </a:cubicBezTo>
                  <a:close/>
                  <a:moveTo>
                    <a:pt x="204" y="64"/>
                  </a:moveTo>
                  <a:cubicBezTo>
                    <a:pt x="204" y="39"/>
                    <a:pt x="204" y="39"/>
                    <a:pt x="204" y="39"/>
                  </a:cubicBezTo>
                  <a:cubicBezTo>
                    <a:pt x="193" y="39"/>
                    <a:pt x="193" y="39"/>
                    <a:pt x="193" y="39"/>
                  </a:cubicBezTo>
                  <a:cubicBezTo>
                    <a:pt x="193" y="64"/>
                    <a:pt x="193" y="64"/>
                    <a:pt x="193" y="64"/>
                  </a:cubicBezTo>
                  <a:cubicBezTo>
                    <a:pt x="204" y="64"/>
                    <a:pt x="204" y="64"/>
                    <a:pt x="204" y="64"/>
                  </a:cubicBezTo>
                  <a:close/>
                  <a:moveTo>
                    <a:pt x="258" y="103"/>
                  </a:moveTo>
                  <a:cubicBezTo>
                    <a:pt x="279" y="90"/>
                    <a:pt x="279" y="90"/>
                    <a:pt x="279" y="90"/>
                  </a:cubicBezTo>
                  <a:cubicBezTo>
                    <a:pt x="274" y="80"/>
                    <a:pt x="274" y="80"/>
                    <a:pt x="274" y="80"/>
                  </a:cubicBezTo>
                  <a:cubicBezTo>
                    <a:pt x="252" y="93"/>
                    <a:pt x="252" y="93"/>
                    <a:pt x="252" y="93"/>
                  </a:cubicBezTo>
                  <a:cubicBezTo>
                    <a:pt x="258" y="103"/>
                    <a:pt x="258" y="103"/>
                    <a:pt x="258" y="103"/>
                  </a:cubicBezTo>
                  <a:close/>
                  <a:moveTo>
                    <a:pt x="236" y="76"/>
                  </a:moveTo>
                  <a:cubicBezTo>
                    <a:pt x="249" y="55"/>
                    <a:pt x="249" y="55"/>
                    <a:pt x="249" y="55"/>
                  </a:cubicBezTo>
                  <a:cubicBezTo>
                    <a:pt x="239" y="49"/>
                    <a:pt x="239" y="49"/>
                    <a:pt x="239" y="49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36" y="76"/>
                    <a:pt x="236" y="76"/>
                    <a:pt x="236" y="76"/>
                  </a:cubicBezTo>
                  <a:close/>
                  <a:moveTo>
                    <a:pt x="182" y="209"/>
                  </a:moveTo>
                  <a:cubicBezTo>
                    <a:pt x="142" y="178"/>
                    <a:pt x="142" y="178"/>
                    <a:pt x="142" y="178"/>
                  </a:cubicBezTo>
                  <a:cubicBezTo>
                    <a:pt x="139" y="176"/>
                    <a:pt x="135" y="177"/>
                    <a:pt x="133" y="180"/>
                  </a:cubicBezTo>
                  <a:cubicBezTo>
                    <a:pt x="133" y="180"/>
                    <a:pt x="133" y="180"/>
                    <a:pt x="133" y="180"/>
                  </a:cubicBezTo>
                  <a:cubicBezTo>
                    <a:pt x="131" y="183"/>
                    <a:pt x="132" y="188"/>
                    <a:pt x="135" y="190"/>
                  </a:cubicBezTo>
                  <a:cubicBezTo>
                    <a:pt x="175" y="221"/>
                    <a:pt x="175" y="221"/>
                    <a:pt x="175" y="221"/>
                  </a:cubicBezTo>
                  <a:cubicBezTo>
                    <a:pt x="178" y="223"/>
                    <a:pt x="182" y="222"/>
                    <a:pt x="184" y="219"/>
                  </a:cubicBezTo>
                  <a:cubicBezTo>
                    <a:pt x="184" y="219"/>
                    <a:pt x="184" y="219"/>
                    <a:pt x="184" y="219"/>
                  </a:cubicBezTo>
                  <a:cubicBezTo>
                    <a:pt x="186" y="216"/>
                    <a:pt x="185" y="211"/>
                    <a:pt x="182" y="209"/>
                  </a:cubicBezTo>
                  <a:close/>
                  <a:moveTo>
                    <a:pt x="222" y="90"/>
                  </a:moveTo>
                  <a:cubicBezTo>
                    <a:pt x="198" y="76"/>
                    <a:pt x="169" y="83"/>
                    <a:pt x="157" y="104"/>
                  </a:cubicBezTo>
                  <a:cubicBezTo>
                    <a:pt x="144" y="126"/>
                    <a:pt x="160" y="151"/>
                    <a:pt x="149" y="174"/>
                  </a:cubicBezTo>
                  <a:cubicBezTo>
                    <a:pt x="186" y="195"/>
                    <a:pt x="186" y="195"/>
                    <a:pt x="186" y="195"/>
                  </a:cubicBezTo>
                  <a:cubicBezTo>
                    <a:pt x="200" y="174"/>
                    <a:pt x="229" y="176"/>
                    <a:pt x="242" y="154"/>
                  </a:cubicBezTo>
                  <a:cubicBezTo>
                    <a:pt x="255" y="132"/>
                    <a:pt x="245" y="104"/>
                    <a:pt x="222" y="90"/>
                  </a:cubicBezTo>
                  <a:close/>
                  <a:moveTo>
                    <a:pt x="129" y="216"/>
                  </a:moveTo>
                  <a:cubicBezTo>
                    <a:pt x="125" y="224"/>
                    <a:pt x="128" y="233"/>
                    <a:pt x="136" y="238"/>
                  </a:cubicBezTo>
                  <a:cubicBezTo>
                    <a:pt x="142" y="241"/>
                    <a:pt x="150" y="240"/>
                    <a:pt x="155" y="236"/>
                  </a:cubicBezTo>
                  <a:lnTo>
                    <a:pt x="129" y="2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endParaRPr lang="zh-CN" altLang="en-US" sz="1707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EBD055E-8F32-4426-9C12-AAD0E66B7E13}"/>
              </a:ext>
            </a:extLst>
          </p:cNvPr>
          <p:cNvGrpSpPr/>
          <p:nvPr/>
        </p:nvGrpSpPr>
        <p:grpSpPr>
          <a:xfrm>
            <a:off x="6158121" y="5143139"/>
            <a:ext cx="5438426" cy="525138"/>
            <a:chOff x="5919971" y="5450962"/>
            <a:chExt cx="5735840" cy="553856"/>
          </a:xfrm>
        </p:grpSpPr>
        <p:sp>
          <p:nvSpPr>
            <p:cNvPr id="15" name="六边形 14">
              <a:extLst>
                <a:ext uri="{FF2B5EF4-FFF2-40B4-BE49-F238E27FC236}">
                  <a16:creationId xmlns:a16="http://schemas.microsoft.com/office/drawing/2014/main" id="{5BE0AD55-C46B-4C2E-BAE5-ABF3EDDC748A}"/>
                </a:ext>
              </a:extLst>
            </p:cNvPr>
            <p:cNvSpPr/>
            <p:nvPr/>
          </p:nvSpPr>
          <p:spPr>
            <a:xfrm>
              <a:off x="5995044" y="5450962"/>
              <a:ext cx="5469394" cy="553856"/>
            </a:xfrm>
            <a:prstGeom prst="hexagon">
              <a:avLst/>
            </a:prstGeom>
            <a:solidFill>
              <a:srgbClr val="3385CB"/>
            </a:solidFill>
            <a:ln w="38100">
              <a:solidFill>
                <a:srgbClr val="E2E2E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 dirty="0"/>
            </a:p>
          </p:txBody>
        </p:sp>
        <p:sp>
          <p:nvSpPr>
            <p:cNvPr id="16" name="标题 2"/>
            <p:cNvSpPr txBox="1">
              <a:spLocks/>
            </p:cNvSpPr>
            <p:nvPr/>
          </p:nvSpPr>
          <p:spPr>
            <a:xfrm>
              <a:off x="5919971" y="5450962"/>
              <a:ext cx="5735840" cy="55385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zh-CN" altLang="en-US" sz="227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（指令系统、控制器设计等）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2A1D5AA-6149-4D06-AF44-6216E4AA1EEF}"/>
              </a:ext>
            </a:extLst>
          </p:cNvPr>
          <p:cNvGrpSpPr/>
          <p:nvPr/>
        </p:nvGrpSpPr>
        <p:grpSpPr>
          <a:xfrm>
            <a:off x="972183" y="5143139"/>
            <a:ext cx="4907964" cy="525138"/>
            <a:chOff x="1172791" y="5450962"/>
            <a:chExt cx="5176368" cy="553856"/>
          </a:xfrm>
        </p:grpSpPr>
        <p:sp>
          <p:nvSpPr>
            <p:cNvPr id="18" name="六边形 17">
              <a:extLst>
                <a:ext uri="{FF2B5EF4-FFF2-40B4-BE49-F238E27FC236}">
                  <a16:creationId xmlns:a16="http://schemas.microsoft.com/office/drawing/2014/main" id="{89F9BC91-6CFB-4F31-9F43-8B6F3EB4B5AC}"/>
                </a:ext>
              </a:extLst>
            </p:cNvPr>
            <p:cNvSpPr/>
            <p:nvPr/>
          </p:nvSpPr>
          <p:spPr>
            <a:xfrm>
              <a:off x="1172791" y="5450962"/>
              <a:ext cx="5176368" cy="553856"/>
            </a:xfrm>
            <a:prstGeom prst="hexagon">
              <a:avLst/>
            </a:prstGeom>
            <a:solidFill>
              <a:srgbClr val="666666"/>
            </a:solidFill>
            <a:ln w="38100">
              <a:solidFill>
                <a:srgbClr val="E2E2E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7" dirty="0"/>
            </a:p>
          </p:txBody>
        </p:sp>
        <p:sp>
          <p:nvSpPr>
            <p:cNvPr id="19" name="标题 2"/>
            <p:cNvSpPr txBox="1">
              <a:spLocks/>
            </p:cNvSpPr>
            <p:nvPr/>
          </p:nvSpPr>
          <p:spPr>
            <a:xfrm>
              <a:off x="1172791" y="5450962"/>
              <a:ext cx="5176368" cy="553856"/>
            </a:xfrm>
            <a:prstGeom prst="rect">
              <a:avLst/>
            </a:prstGeom>
          </p:spPr>
          <p:txBody>
            <a:bodyPr vert="horz" lIns="86699" tIns="43349" rIns="86699" bIns="43349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zh-CN" altLang="en-US" sz="227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（存储系统构建与快速访问 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619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冯诺依曼思想</a:t>
            </a:r>
          </a:p>
        </p:txBody>
      </p:sp>
      <p:sp>
        <p:nvSpPr>
          <p:cNvPr id="111620" name="Rectangle 3"/>
          <p:cNvSpPr>
            <a:spLocks noGrp="1" noChangeArrowheads="1"/>
          </p:cNvSpPr>
          <p:nvPr>
            <p:ph idx="1"/>
          </p:nvPr>
        </p:nvSpPr>
        <p:spPr>
          <a:xfrm>
            <a:off x="487822" y="942764"/>
            <a:ext cx="9488935" cy="556896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zh-CN" altLang="en-US" dirty="0">
                <a:solidFill>
                  <a:srgbClr val="C00000"/>
                </a:solidFill>
              </a:rPr>
              <a:t>存储程序、程序控制</a:t>
            </a:r>
            <a:r>
              <a:rPr lang="zh-CN" altLang="en-US" dirty="0"/>
              <a:t>、计算机五大功能部件</a:t>
            </a:r>
          </a:p>
          <a:p>
            <a:pPr eaLnBrk="1" hangingPunct="1"/>
            <a:endParaRPr lang="en-US" altLang="zh-CN" dirty="0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4B85E9E4-7FFC-4BD3-B8A8-E3E2BF2B265D}"/>
              </a:ext>
            </a:extLst>
          </p:cNvPr>
          <p:cNvGrpSpPr/>
          <p:nvPr/>
        </p:nvGrpSpPr>
        <p:grpSpPr>
          <a:xfrm>
            <a:off x="223146" y="1624097"/>
            <a:ext cx="7260936" cy="4041917"/>
            <a:chOff x="2799507" y="3266821"/>
            <a:chExt cx="7260936" cy="3669489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17F89A9E-03F5-41CA-8268-6AF0A4D95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9507" y="3266821"/>
              <a:ext cx="7259736" cy="3669489"/>
            </a:xfrm>
            <a:prstGeom prst="rect">
              <a:avLst/>
            </a:prstGeom>
          </p:spPr>
        </p:pic>
        <p:sp>
          <p:nvSpPr>
            <p:cNvPr id="35" name="TextBox 24">
              <a:extLst>
                <a:ext uri="{FF2B5EF4-FFF2-40B4-BE49-F238E27FC236}">
                  <a16:creationId xmlns:a16="http://schemas.microsoft.com/office/drawing/2014/main" id="{D4100BF6-F824-4808-9FDF-A39D59C6AF17}"/>
                </a:ext>
              </a:extLst>
            </p:cNvPr>
            <p:cNvSpPr txBox="1"/>
            <p:nvPr/>
          </p:nvSpPr>
          <p:spPr>
            <a:xfrm>
              <a:off x="3909095" y="3746231"/>
              <a:ext cx="1047706" cy="418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输入设备</a:t>
              </a:r>
            </a:p>
          </p:txBody>
        </p:sp>
        <p:sp>
          <p:nvSpPr>
            <p:cNvPr id="36" name="TextBox 24">
              <a:extLst>
                <a:ext uri="{FF2B5EF4-FFF2-40B4-BE49-F238E27FC236}">
                  <a16:creationId xmlns:a16="http://schemas.microsoft.com/office/drawing/2014/main" id="{E8B3DAF7-FEC5-4CCC-90F5-1256415B4D8C}"/>
                </a:ext>
              </a:extLst>
            </p:cNvPr>
            <p:cNvSpPr txBox="1"/>
            <p:nvPr/>
          </p:nvSpPr>
          <p:spPr>
            <a:xfrm>
              <a:off x="5948484" y="3770877"/>
              <a:ext cx="1047706" cy="418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外存储器</a:t>
              </a:r>
            </a:p>
          </p:txBody>
        </p:sp>
        <p:sp>
          <p:nvSpPr>
            <p:cNvPr id="37" name="TextBox 24">
              <a:extLst>
                <a:ext uri="{FF2B5EF4-FFF2-40B4-BE49-F238E27FC236}">
                  <a16:creationId xmlns:a16="http://schemas.microsoft.com/office/drawing/2014/main" id="{8803FE31-34BC-4885-9784-887F6E99B984}"/>
                </a:ext>
              </a:extLst>
            </p:cNvPr>
            <p:cNvSpPr txBox="1"/>
            <p:nvPr/>
          </p:nvSpPr>
          <p:spPr>
            <a:xfrm>
              <a:off x="8106978" y="3746230"/>
              <a:ext cx="1047706" cy="418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输出设备</a:t>
              </a:r>
            </a:p>
          </p:txBody>
        </p:sp>
        <p:sp>
          <p:nvSpPr>
            <p:cNvPr id="38" name="TextBox 24">
              <a:extLst>
                <a:ext uri="{FF2B5EF4-FFF2-40B4-BE49-F238E27FC236}">
                  <a16:creationId xmlns:a16="http://schemas.microsoft.com/office/drawing/2014/main" id="{1CEEAFB3-984D-4C0C-8A3B-157A7B3F042E}"/>
                </a:ext>
              </a:extLst>
            </p:cNvPr>
            <p:cNvSpPr txBox="1"/>
            <p:nvPr/>
          </p:nvSpPr>
          <p:spPr>
            <a:xfrm>
              <a:off x="5905522" y="4891310"/>
              <a:ext cx="1047706" cy="418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内存储器</a:t>
              </a:r>
            </a:p>
          </p:txBody>
        </p:sp>
        <p:sp>
          <p:nvSpPr>
            <p:cNvPr id="39" name="TextBox 24">
              <a:extLst>
                <a:ext uri="{FF2B5EF4-FFF2-40B4-BE49-F238E27FC236}">
                  <a16:creationId xmlns:a16="http://schemas.microsoft.com/office/drawing/2014/main" id="{5EB138AC-7E27-43FD-9B39-82EE270B439A}"/>
                </a:ext>
              </a:extLst>
            </p:cNvPr>
            <p:cNvSpPr txBox="1"/>
            <p:nvPr/>
          </p:nvSpPr>
          <p:spPr>
            <a:xfrm>
              <a:off x="4704855" y="6033472"/>
              <a:ext cx="1047706" cy="418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运算器</a:t>
              </a:r>
            </a:p>
          </p:txBody>
        </p:sp>
        <p:sp>
          <p:nvSpPr>
            <p:cNvPr id="40" name="TextBox 24">
              <a:extLst>
                <a:ext uri="{FF2B5EF4-FFF2-40B4-BE49-F238E27FC236}">
                  <a16:creationId xmlns:a16="http://schemas.microsoft.com/office/drawing/2014/main" id="{5189026E-0602-45C7-85D2-2C97749032E1}"/>
                </a:ext>
              </a:extLst>
            </p:cNvPr>
            <p:cNvSpPr txBox="1"/>
            <p:nvPr/>
          </p:nvSpPr>
          <p:spPr>
            <a:xfrm>
              <a:off x="6889354" y="6033472"/>
              <a:ext cx="1047706" cy="418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控制器</a:t>
              </a:r>
            </a:p>
          </p:txBody>
        </p:sp>
        <p:sp>
          <p:nvSpPr>
            <p:cNvPr id="41" name="TextBox 24">
              <a:extLst>
                <a:ext uri="{FF2B5EF4-FFF2-40B4-BE49-F238E27FC236}">
                  <a16:creationId xmlns:a16="http://schemas.microsoft.com/office/drawing/2014/main" id="{2A20E29E-164B-439F-988D-15CC960C7845}"/>
                </a:ext>
              </a:extLst>
            </p:cNvPr>
            <p:cNvSpPr txBox="1"/>
            <p:nvPr/>
          </p:nvSpPr>
          <p:spPr>
            <a:xfrm>
              <a:off x="5925319" y="3394226"/>
              <a:ext cx="1047706" cy="418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存储器</a:t>
              </a:r>
            </a:p>
          </p:txBody>
        </p:sp>
        <p:sp>
          <p:nvSpPr>
            <p:cNvPr id="42" name="TextBox 24">
              <a:extLst>
                <a:ext uri="{FF2B5EF4-FFF2-40B4-BE49-F238E27FC236}">
                  <a16:creationId xmlns:a16="http://schemas.microsoft.com/office/drawing/2014/main" id="{6903F13B-A6A2-4B21-8B55-A6EA5363D423}"/>
                </a:ext>
              </a:extLst>
            </p:cNvPr>
            <p:cNvSpPr txBox="1"/>
            <p:nvPr/>
          </p:nvSpPr>
          <p:spPr>
            <a:xfrm>
              <a:off x="5813717" y="6305014"/>
              <a:ext cx="1047706" cy="418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CPU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43" name="连接符: 肘形 5">
              <a:extLst>
                <a:ext uri="{FF2B5EF4-FFF2-40B4-BE49-F238E27FC236}">
                  <a16:creationId xmlns:a16="http://schemas.microsoft.com/office/drawing/2014/main" id="{07EB8356-843F-4822-ACA5-539D1A10FCC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269141" y="4202925"/>
              <a:ext cx="3290227" cy="1520607"/>
            </a:xfrm>
            <a:prstGeom prst="bentConnector3">
              <a:avLst>
                <a:gd name="adj1" fmla="val 99848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B4461EE5-EBB1-4EDC-946C-1779706596F4}"/>
                </a:ext>
              </a:extLst>
            </p:cNvPr>
            <p:cNvCxnSpPr/>
            <p:nvPr/>
          </p:nvCxnSpPr>
          <p:spPr>
            <a:xfrm flipH="1">
              <a:off x="7559365" y="5723533"/>
              <a:ext cx="3" cy="26499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连接符: 肘形 38">
              <a:extLst>
                <a:ext uri="{FF2B5EF4-FFF2-40B4-BE49-F238E27FC236}">
                  <a16:creationId xmlns:a16="http://schemas.microsoft.com/office/drawing/2014/main" id="{AA8B5A4F-3691-480E-8FB4-1201811AE5F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234056" y="5611845"/>
              <a:ext cx="775517" cy="384878"/>
            </a:xfrm>
            <a:prstGeom prst="bentConnector3">
              <a:avLst>
                <a:gd name="adj1" fmla="val -1791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连接符: 肘形 45">
              <a:extLst>
                <a:ext uri="{FF2B5EF4-FFF2-40B4-BE49-F238E27FC236}">
                  <a16:creationId xmlns:a16="http://schemas.microsoft.com/office/drawing/2014/main" id="{7A224EDC-731B-4DC3-8AEE-04FEBF49F62B}"/>
                </a:ext>
              </a:extLst>
            </p:cNvPr>
            <p:cNvCxnSpPr/>
            <p:nvPr/>
          </p:nvCxnSpPr>
          <p:spPr>
            <a:xfrm rot="16200000" flipV="1">
              <a:off x="6456892" y="4647889"/>
              <a:ext cx="2033199" cy="648072"/>
            </a:xfrm>
            <a:prstGeom prst="bentConnector3">
              <a:avLst>
                <a:gd name="adj1" fmla="val 99971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E52962CD-7A52-4F8D-85E1-9D4DFCBAD3CE}"/>
                </a:ext>
              </a:extLst>
            </p:cNvPr>
            <p:cNvCxnSpPr/>
            <p:nvPr/>
          </p:nvCxnSpPr>
          <p:spPr>
            <a:xfrm flipV="1">
              <a:off x="7937060" y="4264401"/>
              <a:ext cx="0" cy="172412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F134BFE6-BED5-4F6F-9CCD-97C3E35E3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3311" y="6352629"/>
              <a:ext cx="96094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AB29E40D-D28F-4288-92A6-394950940BB0}"/>
                </a:ext>
              </a:extLst>
            </p:cNvPr>
            <p:cNvCxnSpPr/>
            <p:nvPr/>
          </p:nvCxnSpPr>
          <p:spPr>
            <a:xfrm>
              <a:off x="8308819" y="5988524"/>
              <a:ext cx="640836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连接符: 肘形 59">
              <a:extLst>
                <a:ext uri="{FF2B5EF4-FFF2-40B4-BE49-F238E27FC236}">
                  <a16:creationId xmlns:a16="http://schemas.microsoft.com/office/drawing/2014/main" id="{D065F67F-B083-43D6-875F-9DF02185727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595008" y="4374247"/>
              <a:ext cx="792084" cy="572391"/>
            </a:xfrm>
            <a:prstGeom prst="bentConnector3">
              <a:avLst>
                <a:gd name="adj1" fmla="val 99704"/>
              </a:avLst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连接符: 肘形 61">
              <a:extLst>
                <a:ext uri="{FF2B5EF4-FFF2-40B4-BE49-F238E27FC236}">
                  <a16:creationId xmlns:a16="http://schemas.microsoft.com/office/drawing/2014/main" id="{C13EADDF-2BBB-432F-9AC6-ABC57832AF97}"/>
                </a:ext>
              </a:extLst>
            </p:cNvPr>
            <p:cNvCxnSpPr/>
            <p:nvPr/>
          </p:nvCxnSpPr>
          <p:spPr>
            <a:xfrm flipV="1">
              <a:off x="7149455" y="4261484"/>
              <a:ext cx="1512168" cy="795001"/>
            </a:xfrm>
            <a:prstGeom prst="bentConnector3">
              <a:avLst>
                <a:gd name="adj1" fmla="val 100076"/>
              </a:avLst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4E696276-6A99-4469-8E31-78BA09B8930E}"/>
                </a:ext>
              </a:extLst>
            </p:cNvPr>
            <p:cNvCxnSpPr>
              <a:cxnSpLocks/>
            </p:cNvCxnSpPr>
            <p:nvPr/>
          </p:nvCxnSpPr>
          <p:spPr>
            <a:xfrm>
              <a:off x="6429375" y="4261484"/>
              <a:ext cx="0" cy="591484"/>
            </a:xfrm>
            <a:prstGeom prst="straightConnector1">
              <a:avLst/>
            </a:prstGeom>
            <a:ln w="5715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连接符: 肘形 65">
              <a:extLst>
                <a:ext uri="{FF2B5EF4-FFF2-40B4-BE49-F238E27FC236}">
                  <a16:creationId xmlns:a16="http://schemas.microsoft.com/office/drawing/2014/main" id="{7507360C-5C54-46C5-9AA2-895E4624EEA3}"/>
                </a:ext>
              </a:extLst>
            </p:cNvPr>
            <p:cNvCxnSpPr/>
            <p:nvPr/>
          </p:nvCxnSpPr>
          <p:spPr>
            <a:xfrm rot="5400000">
              <a:off x="4699238" y="5455462"/>
              <a:ext cx="723971" cy="432048"/>
            </a:xfrm>
            <a:prstGeom prst="bentConnector3">
              <a:avLst>
                <a:gd name="adj1" fmla="val 6"/>
              </a:avLst>
            </a:prstGeom>
            <a:ln w="5715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1A2A1F75-0758-4036-999F-E762D380C125}"/>
                </a:ext>
              </a:extLst>
            </p:cNvPr>
            <p:cNvCxnSpPr>
              <a:cxnSpLocks/>
            </p:cNvCxnSpPr>
            <p:nvPr/>
          </p:nvCxnSpPr>
          <p:spPr>
            <a:xfrm>
              <a:off x="8308819" y="6277683"/>
              <a:ext cx="640836" cy="0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连接符: 肘形 79">
              <a:extLst>
                <a:ext uri="{FF2B5EF4-FFF2-40B4-BE49-F238E27FC236}">
                  <a16:creationId xmlns:a16="http://schemas.microsoft.com/office/drawing/2014/main" id="{3B128916-229B-4692-BB63-8A1DD275D784}"/>
                </a:ext>
              </a:extLst>
            </p:cNvPr>
            <p:cNvCxnSpPr/>
            <p:nvPr/>
          </p:nvCxnSpPr>
          <p:spPr>
            <a:xfrm rot="16200000" flipH="1">
              <a:off x="7043476" y="5306480"/>
              <a:ext cx="788023" cy="576064"/>
            </a:xfrm>
            <a:prstGeom prst="bentConnector3">
              <a:avLst>
                <a:gd name="adj1" fmla="val -766"/>
              </a:avLst>
            </a:prstGeom>
            <a:ln w="28575">
              <a:solidFill>
                <a:srgbClr val="0000F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28717DF0-10F5-41FC-B4D3-FBA56362F289}"/>
                </a:ext>
              </a:extLst>
            </p:cNvPr>
            <p:cNvCxnSpPr/>
            <p:nvPr/>
          </p:nvCxnSpPr>
          <p:spPr>
            <a:xfrm>
              <a:off x="8319689" y="6568653"/>
              <a:ext cx="640836" cy="0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24">
              <a:extLst>
                <a:ext uri="{FF2B5EF4-FFF2-40B4-BE49-F238E27FC236}">
                  <a16:creationId xmlns:a16="http://schemas.microsoft.com/office/drawing/2014/main" id="{9A9C801C-E8D3-4C94-8F37-6CBE3FF16B3E}"/>
                </a:ext>
              </a:extLst>
            </p:cNvPr>
            <p:cNvSpPr txBox="1"/>
            <p:nvPr/>
          </p:nvSpPr>
          <p:spPr>
            <a:xfrm>
              <a:off x="9342133" y="3424706"/>
              <a:ext cx="450947" cy="874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外设</a:t>
              </a:r>
            </a:p>
          </p:txBody>
        </p:sp>
        <p:sp>
          <p:nvSpPr>
            <p:cNvPr id="58" name="TextBox 24">
              <a:extLst>
                <a:ext uri="{FF2B5EF4-FFF2-40B4-BE49-F238E27FC236}">
                  <a16:creationId xmlns:a16="http://schemas.microsoft.com/office/drawing/2014/main" id="{1639F317-D85F-458B-B5E0-D78E9403B91A}"/>
                </a:ext>
              </a:extLst>
            </p:cNvPr>
            <p:cNvSpPr txBox="1"/>
            <p:nvPr/>
          </p:nvSpPr>
          <p:spPr>
            <a:xfrm>
              <a:off x="9342132" y="4815698"/>
              <a:ext cx="450947" cy="874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主机</a:t>
              </a:r>
            </a:p>
          </p:txBody>
        </p:sp>
        <p:sp>
          <p:nvSpPr>
            <p:cNvPr id="59" name="TextBox 24">
              <a:extLst>
                <a:ext uri="{FF2B5EF4-FFF2-40B4-BE49-F238E27FC236}">
                  <a16:creationId xmlns:a16="http://schemas.microsoft.com/office/drawing/2014/main" id="{5285C4DF-D648-41DE-9213-1DB54921EDBB}"/>
                </a:ext>
              </a:extLst>
            </p:cNvPr>
            <p:cNvSpPr txBox="1"/>
            <p:nvPr/>
          </p:nvSpPr>
          <p:spPr>
            <a:xfrm>
              <a:off x="8785247" y="5769398"/>
              <a:ext cx="1047706" cy="377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控制</a:t>
              </a:r>
            </a:p>
          </p:txBody>
        </p:sp>
        <p:sp>
          <p:nvSpPr>
            <p:cNvPr id="60" name="TextBox 24">
              <a:extLst>
                <a:ext uri="{FF2B5EF4-FFF2-40B4-BE49-F238E27FC236}">
                  <a16:creationId xmlns:a16="http://schemas.microsoft.com/office/drawing/2014/main" id="{0964BAE4-DA41-4DF5-880F-2A4611FAB028}"/>
                </a:ext>
              </a:extLst>
            </p:cNvPr>
            <p:cNvSpPr txBox="1"/>
            <p:nvPr/>
          </p:nvSpPr>
          <p:spPr>
            <a:xfrm>
              <a:off x="8785247" y="6070974"/>
              <a:ext cx="1047706" cy="377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数据</a:t>
              </a:r>
            </a:p>
          </p:txBody>
        </p:sp>
        <p:sp>
          <p:nvSpPr>
            <p:cNvPr id="61" name="TextBox 24">
              <a:extLst>
                <a:ext uri="{FF2B5EF4-FFF2-40B4-BE49-F238E27FC236}">
                  <a16:creationId xmlns:a16="http://schemas.microsoft.com/office/drawing/2014/main" id="{0366CB4A-BAD2-40AD-AC84-CABD1BFBD8DA}"/>
                </a:ext>
              </a:extLst>
            </p:cNvPr>
            <p:cNvSpPr txBox="1"/>
            <p:nvPr/>
          </p:nvSpPr>
          <p:spPr>
            <a:xfrm>
              <a:off x="8785247" y="6360132"/>
              <a:ext cx="1275196" cy="377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地址或指令</a:t>
              </a:r>
            </a:p>
          </p:txBody>
        </p:sp>
      </p:grpSp>
      <p:sp>
        <p:nvSpPr>
          <p:cNvPr id="62" name="Rectangle 17">
            <a:extLst>
              <a:ext uri="{FF2B5EF4-FFF2-40B4-BE49-F238E27FC236}">
                <a16:creationId xmlns:a16="http://schemas.microsoft.com/office/drawing/2014/main" id="{B3F293EF-DF22-48FA-8FFC-65693A54FB0D}"/>
              </a:ext>
            </a:extLst>
          </p:cNvPr>
          <p:cNvSpPr txBox="1">
            <a:spLocks noChangeArrowheads="1"/>
          </p:cNvSpPr>
          <p:nvPr/>
        </p:nvSpPr>
        <p:spPr>
          <a:xfrm>
            <a:off x="7490333" y="1893276"/>
            <a:ext cx="4629188" cy="34432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</a:rPr>
              <a:t>运算器完成算术运算，逻辑运算</a:t>
            </a:r>
          </a:p>
          <a:p>
            <a:pPr algn="just">
              <a:lnSpc>
                <a:spcPct val="110000"/>
              </a:lnSpc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</a:rPr>
              <a:t>控制器控制指令的执行，根据指令功能给出实现指令功能所需的控制信号</a:t>
            </a:r>
          </a:p>
          <a:p>
            <a:pPr algn="just">
              <a:lnSpc>
                <a:spcPct val="110000"/>
              </a:lnSpc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</a:rPr>
              <a:t>主存储器存放程序及数据</a:t>
            </a:r>
          </a:p>
          <a:p>
            <a:pPr algn="just">
              <a:lnSpc>
                <a:spcPct val="110000"/>
              </a:lnSpc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</a:rPr>
              <a:t>输入设备、输出设备</a:t>
            </a:r>
            <a:endParaRPr lang="en-US" altLang="zh-CN" sz="2000" dirty="0">
              <a:solidFill>
                <a:schemeClr val="bg2">
                  <a:lumMod val="50000"/>
                </a:schemeClr>
              </a:solidFill>
            </a:endParaRPr>
          </a:p>
          <a:p>
            <a:pPr algn="just">
              <a:lnSpc>
                <a:spcPct val="110000"/>
              </a:lnSpc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</a:rPr>
              <a:t>总线（地址总线，数据总线，控制总线）</a:t>
            </a:r>
          </a:p>
          <a:p>
            <a:pPr algn="just">
              <a:lnSpc>
                <a:spcPct val="100000"/>
              </a:lnSpc>
            </a:pPr>
            <a:endParaRPr lang="en-US" altLang="zh-CN" sz="2000" dirty="0">
              <a:solidFill>
                <a:schemeClr val="bg2">
                  <a:lumMod val="50000"/>
                </a:schemeClr>
              </a:solidFill>
              <a:latin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004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82F4C30-7109-4EFB-B61F-92E8638D3DE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zh-CN" sz="3200" dirty="0"/>
              <a:t>不属于冯•诺依曼机体系结构必要组成部分的是</a:t>
            </a:r>
            <a:r>
              <a:rPr lang="zh-CN" altLang="en-US" sz="3200" dirty="0"/>
              <a:t>（ ）</a:t>
            </a:r>
            <a:endParaRPr lang="en-US" altLang="zh-CN" sz="3200" dirty="0"/>
          </a:p>
          <a:p>
            <a:r>
              <a:rPr lang="zh-CN" altLang="zh-CN" dirty="0"/>
              <a:t>【阿里，</a:t>
            </a:r>
            <a:r>
              <a:rPr lang="en-US" altLang="zh-CN" dirty="0"/>
              <a:t>2015</a:t>
            </a:r>
            <a:r>
              <a:rPr lang="zh-CN" altLang="zh-CN" dirty="0"/>
              <a:t>；英特尔，</a:t>
            </a:r>
            <a:r>
              <a:rPr lang="en-US" altLang="zh-CN" dirty="0"/>
              <a:t>2016</a:t>
            </a:r>
            <a:r>
              <a:rPr lang="zh-CN" altLang="zh-CN" dirty="0"/>
              <a:t>】</a:t>
            </a:r>
            <a:endParaRPr lang="zh-CN" altLang="en-US" sz="4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EED9E0E-C9E2-4BAE-990B-91F292B83D3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CPU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5396ED8-661E-4DB2-A5A1-C57944532463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Cache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9D2305-0D48-4F6D-92A6-F4760BF38C6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RAM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D37CC65-C02A-4F43-B5C1-36C4331B8B9B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ROM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B896400-6ED8-47B8-83EC-3C870AA4AE36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424946A-7F3D-4472-A74D-0129C926C2AA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7D47966E-E060-489D-9E43-78DD915D70BA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9B68615A-031B-4173-976E-CF1002A198E1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0C329AB2-724F-4622-8BA4-DE91E739A9B3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D8A7985-86BD-43B3-8940-9F79084561F3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B9FAC5D-8C68-4057-9029-055B88772A18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7620DEF-7B9B-4C48-B20F-C6EBA2D78B2D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2827000" y="635000"/>
            <a:ext cx="3497580" cy="5909310"/>
          </a:xfrm>
          <a:prstGeom prst="rect">
            <a:avLst/>
          </a:prstGeom>
          <a:noFill/>
        </p:spPr>
        <p:txBody>
          <a:bodyPr vert="horz" wrap="square" rtlCol="0" anchor="t" anchorCtr="0">
            <a:spAutoFit/>
          </a:bodyPr>
          <a:lstStyle/>
          <a:p>
            <a:pPr lvl="0"/>
            <a:r>
              <a:rPr lang="zh-CN" altLang="en-US">
                <a:solidFill>
                  <a:prstClr val="black"/>
                </a:solidFill>
              </a:rPr>
              <a:t>考察</a:t>
            </a:r>
            <a:r>
              <a:rPr lang="zh-CN" altLang="zh-CN">
                <a:solidFill>
                  <a:prstClr val="black"/>
                </a:solidFill>
              </a:rPr>
              <a:t>对冯</a:t>
            </a:r>
            <a:r>
              <a:rPr lang="en-US" altLang="zh-CN">
                <a:solidFill>
                  <a:prstClr val="black"/>
                </a:solidFill>
              </a:rPr>
              <a:t>•</a:t>
            </a:r>
            <a:r>
              <a:rPr lang="zh-CN" altLang="zh-CN">
                <a:solidFill>
                  <a:prstClr val="black"/>
                </a:solidFill>
              </a:rPr>
              <a:t>诺依曼结构计算机特征和高速缓冲存储器（</a:t>
            </a:r>
            <a:r>
              <a:rPr lang="en-US" altLang="zh-CN">
                <a:solidFill>
                  <a:prstClr val="black"/>
                </a:solidFill>
              </a:rPr>
              <a:t>Cache)</a:t>
            </a:r>
            <a:r>
              <a:rPr lang="zh-CN" altLang="zh-CN">
                <a:solidFill>
                  <a:prstClr val="black"/>
                </a:solidFill>
              </a:rPr>
              <a:t>设置目的的理解。</a:t>
            </a:r>
          </a:p>
          <a:p>
            <a:pPr lvl="0"/>
            <a:r>
              <a:rPr lang="zh-CN" altLang="zh-CN">
                <a:solidFill>
                  <a:prstClr val="black"/>
                </a:solidFill>
              </a:rPr>
              <a:t>冯</a:t>
            </a:r>
            <a:r>
              <a:rPr lang="en-US" altLang="zh-CN">
                <a:solidFill>
                  <a:prstClr val="black"/>
                </a:solidFill>
              </a:rPr>
              <a:t>•</a:t>
            </a:r>
            <a:r>
              <a:rPr lang="zh-CN" altLang="zh-CN">
                <a:solidFill>
                  <a:prstClr val="black"/>
                </a:solidFill>
              </a:rPr>
              <a:t>诺依曼结构计算机的基本思想主要包括：</a:t>
            </a:r>
          </a:p>
          <a:p>
            <a:pPr lvl="0"/>
            <a:r>
              <a:rPr lang="en-US" altLang="zh-CN">
                <a:solidFill>
                  <a:prstClr val="black"/>
                </a:solidFill>
              </a:rPr>
              <a:t>1</a:t>
            </a:r>
            <a:r>
              <a:rPr lang="zh-CN" altLang="zh-CN">
                <a:solidFill>
                  <a:prstClr val="black"/>
                </a:solidFill>
              </a:rPr>
              <a:t>采用</a:t>
            </a:r>
            <a:r>
              <a:rPr lang="zh-TW" altLang="zh-CN">
                <a:solidFill>
                  <a:prstClr val="black"/>
                </a:solidFill>
              </a:rPr>
              <a:t>“</a:t>
            </a:r>
            <a:r>
              <a:rPr lang="zh-CN" altLang="zh-CN">
                <a:solidFill>
                  <a:prstClr val="black"/>
                </a:solidFill>
              </a:rPr>
              <a:t>存储程序</a:t>
            </a:r>
            <a:r>
              <a:rPr lang="zh-TW" altLang="zh-CN">
                <a:solidFill>
                  <a:prstClr val="black"/>
                </a:solidFill>
              </a:rPr>
              <a:t>”</a:t>
            </a:r>
            <a:r>
              <a:rPr lang="zh-CN" altLang="zh-CN">
                <a:solidFill>
                  <a:prstClr val="black"/>
                </a:solidFill>
              </a:rPr>
              <a:t>工作方式。</a:t>
            </a:r>
          </a:p>
          <a:p>
            <a:pPr lvl="0"/>
            <a:r>
              <a:rPr lang="en-US" altLang="zh-CN">
                <a:solidFill>
                  <a:prstClr val="black"/>
                </a:solidFill>
              </a:rPr>
              <a:t>2</a:t>
            </a:r>
            <a:r>
              <a:rPr lang="zh-CN" altLang="zh-CN">
                <a:solidFill>
                  <a:prstClr val="black"/>
                </a:solidFill>
              </a:rPr>
              <a:t>计算机由运算器、控制器、存</a:t>
            </a:r>
            <a:r>
              <a:rPr lang="en-US" altLang="zh-CN">
                <a:solidFill>
                  <a:prstClr val="black"/>
                </a:solidFill>
              </a:rPr>
              <a:t>3</a:t>
            </a:r>
            <a:r>
              <a:rPr lang="zh-CN" altLang="zh-CN">
                <a:solidFill>
                  <a:prstClr val="black"/>
                </a:solidFill>
              </a:rPr>
              <a:t>储器、输入设备和输出设备组成。</a:t>
            </a:r>
          </a:p>
          <a:p>
            <a:pPr lvl="0"/>
            <a:r>
              <a:rPr lang="en-US" altLang="zh-CN">
                <a:solidFill>
                  <a:prstClr val="black"/>
                </a:solidFill>
              </a:rPr>
              <a:t>4</a:t>
            </a:r>
            <a:r>
              <a:rPr lang="zh-CN" altLang="zh-CN">
                <a:solidFill>
                  <a:prstClr val="black"/>
                </a:solidFill>
              </a:rPr>
              <a:t>计算机内部以二进制形式表示指令和数据。</a:t>
            </a:r>
          </a:p>
          <a:p>
            <a:pPr lvl="0"/>
            <a:r>
              <a:rPr lang="en-US" altLang="zh-CN">
                <a:solidFill>
                  <a:prstClr val="black"/>
                </a:solidFill>
              </a:rPr>
              <a:t>5</a:t>
            </a:r>
            <a:r>
              <a:rPr lang="zh-CN" altLang="zh-CN">
                <a:solidFill>
                  <a:prstClr val="black"/>
                </a:solidFill>
              </a:rPr>
              <a:t>每条指令由操作码和地址码两部分组成。</a:t>
            </a:r>
          </a:p>
          <a:p>
            <a:pPr lvl="0"/>
            <a:r>
              <a:rPr lang="zh-CN" altLang="zh-CN">
                <a:solidFill>
                  <a:prstClr val="black"/>
                </a:solidFill>
              </a:rPr>
              <a:t>早期的计算机是没有</a:t>
            </a:r>
            <a:r>
              <a:rPr lang="en-US" altLang="zh-CN">
                <a:solidFill>
                  <a:prstClr val="black"/>
                </a:solidFill>
              </a:rPr>
              <a:t>Cache</a:t>
            </a:r>
            <a:r>
              <a:rPr lang="zh-CN" altLang="zh-CN">
                <a:solidFill>
                  <a:prstClr val="black"/>
                </a:solidFill>
              </a:rPr>
              <a:t>的，</a:t>
            </a:r>
            <a:r>
              <a:rPr lang="en-US" altLang="zh-CN">
                <a:solidFill>
                  <a:prstClr val="black"/>
                </a:solidFill>
              </a:rPr>
              <a:t>CPU</a:t>
            </a:r>
            <a:r>
              <a:rPr lang="zh-CN" altLang="zh-CN">
                <a:solidFill>
                  <a:prstClr val="black"/>
                </a:solidFill>
              </a:rPr>
              <a:t>直接从主存中存取数据和指令。高速缓存</a:t>
            </a:r>
            <a:r>
              <a:rPr lang="en-US" altLang="zh-CN">
                <a:solidFill>
                  <a:prstClr val="black"/>
                </a:solidFill>
              </a:rPr>
              <a:t>Cache</a:t>
            </a:r>
            <a:r>
              <a:rPr lang="zh-CN" altLang="zh-CN">
                <a:solidFill>
                  <a:prstClr val="black"/>
                </a:solidFill>
              </a:rPr>
              <a:t>最早出现在</a:t>
            </a:r>
            <a:r>
              <a:rPr lang="zh-TW" altLang="zh-CN">
                <a:solidFill>
                  <a:prstClr val="black"/>
                </a:solidFill>
              </a:rPr>
              <a:t>20</a:t>
            </a:r>
            <a:r>
              <a:rPr lang="zh-CN" altLang="zh-CN">
                <a:solidFill>
                  <a:prstClr val="black"/>
                </a:solidFill>
              </a:rPr>
              <a:t>世纪</a:t>
            </a:r>
            <a:r>
              <a:rPr lang="zh-TW" altLang="zh-CN">
                <a:solidFill>
                  <a:prstClr val="black"/>
                </a:solidFill>
              </a:rPr>
              <a:t>60</a:t>
            </a:r>
            <a:r>
              <a:rPr lang="zh-CN" altLang="zh-CN">
                <a:solidFill>
                  <a:prstClr val="black"/>
                </a:solidFill>
              </a:rPr>
              <a:t>年代的研究型机器中，现代每一台计算机都含有高速缓存。在</a:t>
            </a:r>
            <a:r>
              <a:rPr lang="en-US" altLang="zh-CN">
                <a:solidFill>
                  <a:prstClr val="black"/>
                </a:solidFill>
              </a:rPr>
              <a:t>CPU</a:t>
            </a:r>
            <a:r>
              <a:rPr lang="zh-CN" altLang="zh-CN">
                <a:solidFill>
                  <a:prstClr val="black"/>
                </a:solidFill>
              </a:rPr>
              <a:t>和主存之间设置</a:t>
            </a:r>
            <a:r>
              <a:rPr lang="en-US" altLang="zh-CN">
                <a:solidFill>
                  <a:prstClr val="black"/>
                </a:solidFill>
              </a:rPr>
              <a:t>Cache</a:t>
            </a:r>
            <a:r>
              <a:rPr lang="zh-CN" altLang="zh-CN">
                <a:solidFill>
                  <a:prstClr val="black"/>
                </a:solidFill>
              </a:rPr>
              <a:t>是为了提高</a:t>
            </a:r>
            <a:r>
              <a:rPr lang="en-US" altLang="zh-CN">
                <a:solidFill>
                  <a:prstClr val="black"/>
                </a:solidFill>
              </a:rPr>
              <a:t>CPU</a:t>
            </a:r>
            <a:r>
              <a:rPr lang="zh-CN" altLang="zh-CN">
                <a:solidFill>
                  <a:prstClr val="black"/>
                </a:solidFill>
              </a:rPr>
              <a:t>访问指令和数据的速度，弥补</a:t>
            </a:r>
            <a:r>
              <a:rPr lang="en-US" altLang="zh-CN">
                <a:solidFill>
                  <a:prstClr val="black"/>
                </a:solidFill>
              </a:rPr>
              <a:t>CPU</a:t>
            </a:r>
            <a:r>
              <a:rPr lang="zh-CN" altLang="zh-CN">
                <a:solidFill>
                  <a:prstClr val="black"/>
                </a:solidFill>
              </a:rPr>
              <a:t>和主存之间的速度差异，加快指令执行速度。</a:t>
            </a:r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DF1D021-6E88-4D7A-812C-EBB2FB119131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23" name="RemarkBack">
              <a:extLst>
                <a:ext uri="{FF2B5EF4-FFF2-40B4-BE49-F238E27FC236}">
                  <a16:creationId xmlns:a16="http://schemas.microsoft.com/office/drawing/2014/main" id="{7F2448D7-FEEF-4E9E-8D4C-2D8803AE8D85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RemarkBlock">
              <a:extLst>
                <a:ext uri="{FF2B5EF4-FFF2-40B4-BE49-F238E27FC236}">
                  <a16:creationId xmlns:a16="http://schemas.microsoft.com/office/drawing/2014/main" id="{C8DBDAC4-237E-47C8-A305-14DC8A1D59A3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RemarkTitleText">
              <a:extLst>
                <a:ext uri="{FF2B5EF4-FFF2-40B4-BE49-F238E27FC236}">
                  <a16:creationId xmlns:a16="http://schemas.microsoft.com/office/drawing/2014/main" id="{00A20BAB-063E-4870-A125-7048112EE7D8}"/>
                </a:ext>
              </a:extLst>
            </p:cNvPr>
            <p:cNvSpPr txBox="1"/>
            <p:nvPr>
              <p:custDataLst>
                <p:tags r:id="rId27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2" name="RemarkBack">
            <a:extLst>
              <a:ext uri="{FF2B5EF4-FFF2-40B4-BE49-F238E27FC236}">
                <a16:creationId xmlns:a16="http://schemas.microsoft.com/office/drawing/2014/main" id="{2288E734-C338-4FA2-86B3-FFBAB13FE654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markBlock">
            <a:extLst>
              <a:ext uri="{FF2B5EF4-FFF2-40B4-BE49-F238E27FC236}">
                <a16:creationId xmlns:a16="http://schemas.microsoft.com/office/drawing/2014/main" id="{468C3B75-9ADD-43E1-A6BE-76684F39903D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markTitleText">
            <a:extLst>
              <a:ext uri="{FF2B5EF4-FFF2-40B4-BE49-F238E27FC236}">
                <a16:creationId xmlns:a16="http://schemas.microsoft.com/office/drawing/2014/main" id="{56E3F338-512B-4D26-8A0E-F1CEBF01E052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777CA6B-11A4-489F-95E1-B57A8111E550}"/>
              </a:ext>
            </a:extLst>
          </p:cNvPr>
          <p:cNvGrpSpPr/>
          <p:nvPr>
            <p:custDataLst>
              <p:tags r:id="rId19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4B745DAA-DE31-410D-B12A-7C4A093D1B3A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8B5676DD-85CD-4DA7-84F6-E2EDE10EFA13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068C9437-15F5-4F72-8966-21FFBBF94ACA}"/>
                </a:ext>
              </a:extLst>
            </p:cNvPr>
            <p:cNvSpPr txBox="1"/>
            <p:nvPr>
              <p:custDataLst>
                <p:tags r:id="rId23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CE91DFB4-9357-47A8-B9A4-0AD08ED5FBAC}"/>
                </a:ext>
              </a:extLst>
            </p:cNvPr>
            <p:cNvSpPr txBox="1"/>
            <p:nvPr>
              <p:custDataLst>
                <p:tags r:id="rId24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2E50F133-0C92-4377-859A-ACD1309303DE}"/>
              </a:ext>
            </a:extLst>
          </p:cNvPr>
          <p:cNvPicPr>
            <a:picLocks/>
          </p:cNvPicPr>
          <p:nvPr>
            <p:custDataLst>
              <p:tags r:id="rId20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317696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  <p:tag name="PROBLEMHASREMARK" val="True"/>
  <p:tag name="PROBLEMREMARK" val="考察对冯•诺依曼结构计算机特征和高速缓冲存储器（Cache)设置目的的理解。&#10;冯•诺依曼结构计算机的基本思想主要包括：&#10;1采用“存储程序”工作方式。&#10;2计算机由运算器、控制器、存3储器、输入设备和输出设备组成。&#10;4计算机内部以二进制形式表示指令和数据。&#10;5每条指令由操作码和地址码两部分组成。&#10;早期的计算机是没有Cache的，CPU直接从主存中存取数据和指令。高速缓存Cache最早出现在20世纪60年代的研究型机器中，现代每一台计算机都含有高速缓存。在CPU和主存之间设置Cache是为了提高CPU访问指令和数据的速度，弥补CPU和主存之间的速度差异，加快指令执行速度。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  <p:tag name="PROBLEMHASREMARK" val="True"/>
  <p:tag name="PROBLEMREMARK" val="莱布尼兹:乘法机，提出“可以用机械代替人进行繁琐重复的计算工作”思想。&#10;布尔：布尔代数，二进制&#10;图灵：图灵机&#10;送分题：其余每个答案下都有一个轻易可以判断的非计算机领域人名。&#10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自定义 1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6BE"/>
      </a:accent1>
      <a:accent2>
        <a:srgbClr val="ABA7A7"/>
      </a:accent2>
      <a:accent3>
        <a:srgbClr val="0066BE"/>
      </a:accent3>
      <a:accent4>
        <a:srgbClr val="ABA7A7"/>
      </a:accent4>
      <a:accent5>
        <a:srgbClr val="0237D8"/>
      </a:accent5>
      <a:accent6>
        <a:srgbClr val="ABA7A7"/>
      </a:accent6>
      <a:hlink>
        <a:srgbClr val="0066BE"/>
      </a:hlink>
      <a:folHlink>
        <a:srgbClr val="ABA7A7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57150">
          <a:solidFill>
            <a:srgbClr val="FF6600"/>
          </a:solidFill>
          <a:round/>
          <a:tailEnd type="triangle" w="med" len="med"/>
        </a:ln>
      </a:spPr>
      <a:bodyPr vert="horz" wrap="square" lIns="91440" tIns="45720" rIns="91440" bIns="45720" numCol="1" anchor="t" anchorCtr="0" compatLnSpc="1"/>
      <a:lstStyle>
        <a:defPPr>
          <a:defRPr sz="4000">
            <a:solidFill>
              <a:schemeClr val="bg2">
                <a:lumMod val="75000"/>
              </a:schemeClr>
            </a:solidFill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4_nordridesign">
  <a:themeElements>
    <a:clrScheme name="2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2_nordridesign">
      <a:majorFont>
        <a:latin typeface="黑体"/>
        <a:ea typeface="宋体"/>
        <a:cs typeface=""/>
      </a:majorFont>
      <a:minorFont>
        <a:latin typeface="黑体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5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5819</TotalTime>
  <Words>1799</Words>
  <Application>Microsoft Office PowerPoint</Application>
  <PresentationFormat>宽屏</PresentationFormat>
  <Paragraphs>356</Paragraphs>
  <Slides>27</Slides>
  <Notes>17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8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54" baseType="lpstr">
      <vt:lpstr>宋体</vt:lpstr>
      <vt:lpstr>Arial</vt:lpstr>
      <vt:lpstr>Symbol</vt:lpstr>
      <vt:lpstr>华文楷体</vt:lpstr>
      <vt:lpstr>微软雅黑</vt:lpstr>
      <vt:lpstr>Algerian</vt:lpstr>
      <vt:lpstr>Times New Roman</vt:lpstr>
      <vt:lpstr>华文新魏</vt:lpstr>
      <vt:lpstr>Microsoft Yahei</vt:lpstr>
      <vt:lpstr>Agency FB</vt:lpstr>
      <vt:lpstr>Calibri</vt:lpstr>
      <vt:lpstr>Consolas</vt:lpstr>
      <vt:lpstr>Segoe UI</vt:lpstr>
      <vt:lpstr>等线</vt:lpstr>
      <vt:lpstr>Wingdings</vt:lpstr>
      <vt:lpstr>华文行楷</vt:lpstr>
      <vt:lpstr>黑体</vt:lpstr>
      <vt:lpstr>义启小楷书</vt:lpstr>
      <vt:lpstr>Office 主题​​</vt:lpstr>
      <vt:lpstr>1_nordridesign</vt:lpstr>
      <vt:lpstr>2_nordridesign</vt:lpstr>
      <vt:lpstr>自定义设计方案</vt:lpstr>
      <vt:lpstr>Office 主题</vt:lpstr>
      <vt:lpstr>3_nordridesign</vt:lpstr>
      <vt:lpstr>4_nordridesign</vt:lpstr>
      <vt:lpstr>5_nordridesign</vt:lpstr>
      <vt:lpstr>Clip</vt:lpstr>
      <vt:lpstr>PowerPoint 演示文稿</vt:lpstr>
      <vt:lpstr>PowerPoint 演示文稿</vt:lpstr>
      <vt:lpstr>PowerPoint 演示文稿</vt:lpstr>
      <vt:lpstr>本章主要内容</vt:lpstr>
      <vt:lpstr>计算机硬件系统</vt:lpstr>
      <vt:lpstr>What is a Computer?</vt:lpstr>
      <vt:lpstr>冯诺依曼思想</vt:lpstr>
      <vt:lpstr>冯诺依曼思想</vt:lpstr>
      <vt:lpstr>PowerPoint 演示文稿</vt:lpstr>
      <vt:lpstr>硬件：对数字操作的机器系统</vt:lpstr>
      <vt:lpstr>IA-32</vt:lpstr>
      <vt:lpstr>IA-32</vt:lpstr>
      <vt:lpstr>X86-64</vt:lpstr>
      <vt:lpstr>计算机软件系统</vt:lpstr>
      <vt:lpstr>Operating Systems</vt:lpstr>
      <vt:lpstr>Operating Systems</vt:lpstr>
      <vt:lpstr>We have seen a bunch of Operating Systems </vt:lpstr>
      <vt:lpstr>Utilities</vt:lpstr>
      <vt:lpstr>GNU</vt:lpstr>
      <vt:lpstr>The C Programming Language</vt:lpstr>
      <vt:lpstr>本章主要内容</vt:lpstr>
      <vt:lpstr> 计算机的层次结构</vt:lpstr>
      <vt:lpstr>计算机的层次结构</vt:lpstr>
      <vt:lpstr>计算机的层次结构</vt:lpstr>
      <vt:lpstr>计算机的层次结构</vt:lpstr>
      <vt:lpstr>本节重点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tanzhihu</dc:creator>
  <cp:lastModifiedBy>Administrator</cp:lastModifiedBy>
  <cp:revision>1325</cp:revision>
  <dcterms:created xsi:type="dcterms:W3CDTF">2018-05-09T10:41:00Z</dcterms:created>
  <dcterms:modified xsi:type="dcterms:W3CDTF">2021-03-01T02:55:09Z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